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aleway"/>
      <p:regular r:id="rId36"/>
      <p:bold r:id="rId37"/>
      <p:italic r:id="rId38"/>
      <p:boldItalic r:id="rId39"/>
    </p:embeddedFont>
    <p:embeddedFont>
      <p:font typeface="Lat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regular.fntdata"/><Relationship Id="rId20" Type="http://schemas.openxmlformats.org/officeDocument/2006/relationships/slide" Target="slides/slide15.xml"/><Relationship Id="rId42" Type="http://schemas.openxmlformats.org/officeDocument/2006/relationships/font" Target="fonts/Lato-italic.fntdata"/><Relationship Id="rId41" Type="http://schemas.openxmlformats.org/officeDocument/2006/relationships/font" Target="fonts/Lato-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Lato-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aleway-bold.fntdata"/><Relationship Id="rId14" Type="http://schemas.openxmlformats.org/officeDocument/2006/relationships/slide" Target="slides/slide9.xml"/><Relationship Id="rId36" Type="http://schemas.openxmlformats.org/officeDocument/2006/relationships/font" Target="fonts/Raleway-regular.fntdata"/><Relationship Id="rId17" Type="http://schemas.openxmlformats.org/officeDocument/2006/relationships/slide" Target="slides/slide12.xml"/><Relationship Id="rId39" Type="http://schemas.openxmlformats.org/officeDocument/2006/relationships/font" Target="fonts/Raleway-boldItalic.fntdata"/><Relationship Id="rId16" Type="http://schemas.openxmlformats.org/officeDocument/2006/relationships/slide" Target="slides/slide11.xml"/><Relationship Id="rId38" Type="http://schemas.openxmlformats.org/officeDocument/2006/relationships/font" Target="fonts/Raleway-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8c9401236c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8c9401236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8c9401236c_0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8c9401236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8c9401236c_0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8c9401236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8c9401236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8c9401236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8c9401236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8c9401236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8c9401236c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8c9401236c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8c9401236c_0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8c9401236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8c9401236c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8c9401236c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8c9401236c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8c9401236c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150">
                <a:solidFill>
                  <a:schemeClr val="dk1"/>
                </a:solidFill>
              </a:rPr>
              <a:t>Process 1:</a:t>
            </a:r>
            <a:r>
              <a:rPr lang="en" sz="1150">
                <a:solidFill>
                  <a:schemeClr val="dk1"/>
                </a:solidFill>
              </a:rPr>
              <a:t> 7 minute free write</a:t>
            </a:r>
            <a:endParaRPr sz="115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1150">
                <a:solidFill>
                  <a:schemeClr val="dk1"/>
                </a:solidFill>
              </a:rPr>
              <a:t>Process 2:</a:t>
            </a:r>
            <a:r>
              <a:rPr lang="en" sz="1150">
                <a:solidFill>
                  <a:schemeClr val="dk1"/>
                </a:solidFill>
              </a:rPr>
              <a:t> 2 minutes writing thesis, 5 minutes finishing paragraph, 5 minutes revising</a:t>
            </a:r>
            <a:endParaRPr sz="115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15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1150">
                <a:solidFill>
                  <a:schemeClr val="dk1"/>
                </a:solidFill>
              </a:rPr>
              <a:t>Changes from initial plan:</a:t>
            </a:r>
            <a:endParaRPr b="1"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Changed Poem 2 to simpler poem (initial Poem 2 was much more difficult to understand/interpret than Poem 1)</a:t>
            </a:r>
            <a:endParaRPr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Allowed participants to read poem for as long as they needed before writing</a:t>
            </a:r>
            <a:endParaRPr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Allowed participants to reference poem throughout writing process</a:t>
            </a:r>
            <a:endParaRPr sz="115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15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1150">
                <a:solidFill>
                  <a:schemeClr val="dk1"/>
                </a:solidFill>
              </a:rPr>
              <a:t>Participant information:</a:t>
            </a:r>
            <a:endParaRPr b="1"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S, a Stanford student majoring in EE, doesn’t consider themself a strong writer, indifferent about writing, doesn’t prefer writing assignments</a:t>
            </a:r>
            <a:endParaRPr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L, a pre-med Stanford, considers themself a decently strong writer, enjoys writing, doesn’t have a preference for assignment type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8c9401236c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8c9401236c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8c9401236c_0_6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8c9401236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8c9d3a8b6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8c9d3a8b6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8c9401236c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8c9401236c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50">
                <a:solidFill>
                  <a:schemeClr val="dk1"/>
                </a:solidFill>
              </a:rPr>
              <a:t>Process 1:</a:t>
            </a:r>
            <a:r>
              <a:rPr lang="en" sz="1150">
                <a:solidFill>
                  <a:schemeClr val="dk1"/>
                </a:solidFill>
              </a:rPr>
              <a:t> 7 minute free write</a:t>
            </a:r>
            <a:endParaRPr sz="1150">
              <a:solidFill>
                <a:schemeClr val="dk1"/>
              </a:solidFill>
            </a:endParaRPr>
          </a:p>
          <a:p>
            <a:pPr indent="0" lvl="0" marL="0" rtl="0" algn="l">
              <a:lnSpc>
                <a:spcPct val="115000"/>
              </a:lnSpc>
              <a:spcBef>
                <a:spcPts val="0"/>
              </a:spcBef>
              <a:spcAft>
                <a:spcPts val="0"/>
              </a:spcAft>
              <a:buNone/>
            </a:pPr>
            <a:r>
              <a:rPr b="1" lang="en" sz="1150">
                <a:solidFill>
                  <a:schemeClr val="dk1"/>
                </a:solidFill>
              </a:rPr>
              <a:t>Process 2:</a:t>
            </a:r>
            <a:r>
              <a:rPr lang="en" sz="1150">
                <a:solidFill>
                  <a:schemeClr val="dk1"/>
                </a:solidFill>
              </a:rPr>
              <a:t> 2 minutes writing thesis, 5 minutes finishing paragraph, 5 minutes revising</a:t>
            </a:r>
            <a:endParaRPr sz="1150">
              <a:solidFill>
                <a:schemeClr val="dk1"/>
              </a:solidFill>
            </a:endParaRPr>
          </a:p>
          <a:p>
            <a:pPr indent="0" lvl="0" marL="0" rtl="0" algn="l">
              <a:lnSpc>
                <a:spcPct val="115000"/>
              </a:lnSpc>
              <a:spcBef>
                <a:spcPts val="0"/>
              </a:spcBef>
              <a:spcAft>
                <a:spcPts val="0"/>
              </a:spcAft>
              <a:buNone/>
            </a:pPr>
            <a:r>
              <a:t/>
            </a:r>
            <a:endParaRPr sz="1150">
              <a:solidFill>
                <a:schemeClr val="dk1"/>
              </a:solidFill>
            </a:endParaRPr>
          </a:p>
          <a:p>
            <a:pPr indent="0" lvl="0" marL="0" rtl="0" algn="l">
              <a:lnSpc>
                <a:spcPct val="115000"/>
              </a:lnSpc>
              <a:spcBef>
                <a:spcPts val="0"/>
              </a:spcBef>
              <a:spcAft>
                <a:spcPts val="0"/>
              </a:spcAft>
              <a:buNone/>
            </a:pPr>
            <a:r>
              <a:rPr b="1" lang="en" sz="1150">
                <a:solidFill>
                  <a:schemeClr val="dk1"/>
                </a:solidFill>
              </a:rPr>
              <a:t>Changes from initial plan:</a:t>
            </a:r>
            <a:endParaRPr b="1"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Changed Poem 2 to simpler poem (initial Poem 2 was much more difficult to understand/interpret than Poem 1)</a:t>
            </a:r>
            <a:endParaRPr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Allowed participants to read poem for as long as they needed before writing</a:t>
            </a:r>
            <a:endParaRPr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Allowed participants to reference poem throughout writing process</a:t>
            </a:r>
            <a:endParaRPr sz="1150">
              <a:solidFill>
                <a:schemeClr val="dk1"/>
              </a:solidFill>
            </a:endParaRPr>
          </a:p>
          <a:p>
            <a:pPr indent="0" lvl="0" marL="0" rtl="0" algn="l">
              <a:lnSpc>
                <a:spcPct val="115000"/>
              </a:lnSpc>
              <a:spcBef>
                <a:spcPts val="0"/>
              </a:spcBef>
              <a:spcAft>
                <a:spcPts val="0"/>
              </a:spcAft>
              <a:buNone/>
            </a:pPr>
            <a:r>
              <a:t/>
            </a:r>
            <a:endParaRPr sz="1150">
              <a:solidFill>
                <a:schemeClr val="dk1"/>
              </a:solidFill>
            </a:endParaRPr>
          </a:p>
          <a:p>
            <a:pPr indent="0" lvl="0" marL="0" rtl="0" algn="l">
              <a:lnSpc>
                <a:spcPct val="115000"/>
              </a:lnSpc>
              <a:spcBef>
                <a:spcPts val="0"/>
              </a:spcBef>
              <a:spcAft>
                <a:spcPts val="0"/>
              </a:spcAft>
              <a:buNone/>
            </a:pPr>
            <a:r>
              <a:rPr b="1" lang="en" sz="1150">
                <a:solidFill>
                  <a:schemeClr val="dk1"/>
                </a:solidFill>
              </a:rPr>
              <a:t>Participant information:</a:t>
            </a:r>
            <a:endParaRPr b="1"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S, a Stanford student majoring in EE, doesn’t consider themself a strong writer, indifferent about writing, doesn’t prefer writing assignments</a:t>
            </a:r>
            <a:endParaRPr sz="1150">
              <a:solidFill>
                <a:schemeClr val="dk1"/>
              </a:solidFill>
            </a:endParaRPr>
          </a:p>
          <a:p>
            <a:pPr indent="-301625" lvl="0" marL="457200" rtl="0" algn="l">
              <a:lnSpc>
                <a:spcPct val="115000"/>
              </a:lnSpc>
              <a:spcBef>
                <a:spcPts val="0"/>
              </a:spcBef>
              <a:spcAft>
                <a:spcPts val="0"/>
              </a:spcAft>
              <a:buClr>
                <a:schemeClr val="dk1"/>
              </a:buClr>
              <a:buSzPts val="1150"/>
              <a:buChar char="●"/>
            </a:pPr>
            <a:r>
              <a:rPr lang="en" sz="1150">
                <a:solidFill>
                  <a:schemeClr val="dk1"/>
                </a:solidFill>
              </a:rPr>
              <a:t>L, a pre-med Stanford, considers themself a decently strong writer, enjoys writing, doesn’t have a preference for assignment type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8c9d3a8b6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8c9d3a8b6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8c9d3a8b6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8c9d3a8b6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8c9d3a8b6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8c9d3a8b6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8c9d3a8b60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8c9d3a8b60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8c9d3a8b6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8c9d3a8b6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8c9d3a8b6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8c9d3a8b6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b="1" sz="650">
              <a:solidFill>
                <a:schemeClr val="dk1"/>
              </a:solidFill>
            </a:endParaRPr>
          </a:p>
          <a:p>
            <a:pPr indent="-269875" lvl="0" marL="457200" rtl="0" algn="l">
              <a:lnSpc>
                <a:spcPct val="115000"/>
              </a:lnSpc>
              <a:spcBef>
                <a:spcPts val="0"/>
              </a:spcBef>
              <a:spcAft>
                <a:spcPts val="0"/>
              </a:spcAft>
              <a:buClr>
                <a:schemeClr val="dk1"/>
              </a:buClr>
              <a:buSzPts val="650"/>
              <a:buChar char="●"/>
            </a:pPr>
            <a:r>
              <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650">
                <a:solidFill>
                  <a:schemeClr val="dk1"/>
                </a:solidFill>
              </a:rPr>
              <a:t>Free write observations:</a:t>
            </a:r>
            <a:endParaRPr b="1"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participants didn’t remember how to respond to original prompt</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participants referenced poem throughout writing</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participants began strong by writing a sentence or two without looking back at poem</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participants wrote a sentence or two, got stuck</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participants needed time to think throughout writing process</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participants felt like poem was too short/simple</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stan finished in 3 min, lindsay had 3 sentences when he finished</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stan said “I have no thoughts” </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lindsay referenced poem a lot more during writing process</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lindsay needed to put on her headphones to focus</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lindsay finished in 6 min</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650">
                <a:solidFill>
                  <a:schemeClr val="dk1"/>
                </a:solidFill>
              </a:rPr>
              <a:t>Structured writing observations:</a:t>
            </a:r>
            <a:endParaRPr b="1"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stan felt like second poem was more difficult, had to think about it more before writing</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- 2 min thesis</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- 5 min rest of paragraph</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- 5 min revision</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had to change poem to simpler one </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stan forgot what a thesis is</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lindsay finished thesis </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both revised thesis a lot during slotted time</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lindsay finished thesis with 0:30 left</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stan finished thesis with 1 min left</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participants had a slow start to writing the rest of the paragraph after thesis </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stan finished second part with 1 minute left</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lindsay finished second part with 30 sec left</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stan felt like he didn’t know where to make any edits</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lindsay asked if they could revise their thesis</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lindsay spent a lot of time rereading her precious work</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lindsay finished revising with 2:22 left</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650">
                <a:solidFill>
                  <a:schemeClr val="dk1"/>
                </a:solidFill>
              </a:rPr>
              <a:t>- stan finished with 2:14 left</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65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65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8c55fc2e4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8c55fc2e4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8c55fc2e4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8c55fc2e4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8c9401236c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8c9401236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0.jpg"/><Relationship Id="rId4" Type="http://schemas.openxmlformats.org/officeDocument/2006/relationships/image" Target="../media/image13.jpg"/><Relationship Id="rId5"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8.jp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12.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3.png"/><Relationship Id="rId4" Type="http://schemas.openxmlformats.org/officeDocument/2006/relationships/hyperlink" Target="https://docs.google.com/forms/d/1Q_8Z3Vx9GXDykVuHjTUSQVZI6AmvMxxDauOUYv9msdg/edi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english.colostate.edu/wp-content/uploads/sites/56/2017/04/divingboardshel.jpg" TargetMode="External"/><Relationship Id="rId4" Type="http://schemas.openxmlformats.org/officeDocument/2006/relationships/hyperlink" Target="https://gwenglish.org/wp-content/uploads/2014/04/322e0e97d1baa6789d95b00af2660474.jp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Teaching Should Be Easier</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2400"/>
          </a:p>
          <a:p>
            <a:pPr indent="0" lvl="0" marL="0" rtl="0" algn="l">
              <a:spcBef>
                <a:spcPts val="0"/>
              </a:spcBef>
              <a:spcAft>
                <a:spcPts val="0"/>
              </a:spcAft>
              <a:buNone/>
            </a:pPr>
            <a:r>
              <a:rPr lang="en" sz="2400"/>
              <a:t>Assignment 2, Team 2:</a:t>
            </a:r>
            <a:endParaRPr sz="2400"/>
          </a:p>
          <a:p>
            <a:pPr indent="0" lvl="0" marL="0" rtl="0" algn="l">
              <a:spcBef>
                <a:spcPts val="0"/>
              </a:spcBef>
              <a:spcAft>
                <a:spcPts val="0"/>
              </a:spcAft>
              <a:buNone/>
            </a:pPr>
            <a:r>
              <a:rPr lang="en" sz="2400"/>
              <a:t>Brainstorming and Experience Prototyping</a:t>
            </a:r>
            <a:endParaRPr b="1"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0" name="Shape 130"/>
        <p:cNvGrpSpPr/>
        <p:nvPr/>
      </p:nvGrpSpPr>
      <p:grpSpPr>
        <a:xfrm>
          <a:off x="0" y="0"/>
          <a:ext cx="0" cy="0"/>
          <a:chOff x="0" y="0"/>
          <a:chExt cx="0" cy="0"/>
        </a:xfrm>
      </p:grpSpPr>
      <p:sp>
        <p:nvSpPr>
          <p:cNvPr id="131" name="Google Shape;131;p22"/>
          <p:cNvSpPr txBox="1"/>
          <p:nvPr>
            <p:ph idx="4294967295" type="subTitle"/>
          </p:nvPr>
        </p:nvSpPr>
        <p:spPr>
          <a:xfrm>
            <a:off x="303300" y="1127650"/>
            <a:ext cx="8460300" cy="375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550">
                <a:latin typeface="Arial"/>
                <a:ea typeface="Arial"/>
                <a:cs typeface="Arial"/>
                <a:sym typeface="Arial"/>
              </a:rPr>
              <a:t>We met</a:t>
            </a:r>
            <a:r>
              <a:rPr lang="en" sz="1550">
                <a:latin typeface="Arial"/>
                <a:ea typeface="Arial"/>
                <a:cs typeface="Arial"/>
                <a:sym typeface="Arial"/>
              </a:rPr>
              <a:t> T, a high school teacher at a parent partnership homeschooling program who needs to assign lots of asynchronous work to her students since she only sees them one day per week.</a:t>
            </a:r>
            <a:endParaRPr sz="1550">
              <a:latin typeface="Arial"/>
              <a:ea typeface="Arial"/>
              <a:cs typeface="Arial"/>
              <a:sym typeface="Arial"/>
            </a:endParaRPr>
          </a:p>
          <a:p>
            <a:pPr indent="0" lvl="0" marL="0" rtl="0" algn="l">
              <a:spcBef>
                <a:spcPts val="0"/>
              </a:spcBef>
              <a:spcAft>
                <a:spcPts val="0"/>
              </a:spcAft>
              <a:buNone/>
            </a:pPr>
            <a:r>
              <a:t/>
            </a:r>
            <a:endParaRPr sz="1550">
              <a:latin typeface="Arial"/>
              <a:ea typeface="Arial"/>
              <a:cs typeface="Arial"/>
              <a:sym typeface="Arial"/>
            </a:endParaRPr>
          </a:p>
          <a:p>
            <a:pPr indent="0" lvl="0" marL="0" rtl="0" algn="l">
              <a:spcBef>
                <a:spcPts val="0"/>
              </a:spcBef>
              <a:spcAft>
                <a:spcPts val="0"/>
              </a:spcAft>
              <a:buNone/>
            </a:pPr>
            <a:r>
              <a:rPr b="1" lang="en" sz="1550">
                <a:latin typeface="Arial"/>
                <a:ea typeface="Arial"/>
                <a:cs typeface="Arial"/>
                <a:sym typeface="Arial"/>
              </a:rPr>
              <a:t>We were surprised </a:t>
            </a:r>
            <a:r>
              <a:rPr lang="en" sz="1550">
                <a:latin typeface="Arial"/>
                <a:ea typeface="Arial"/>
                <a:cs typeface="Arial"/>
                <a:sym typeface="Arial"/>
              </a:rPr>
              <a:t>to hear it is impossible to prove when students are using ChatGPT.</a:t>
            </a:r>
            <a:endParaRPr sz="1550">
              <a:latin typeface="Arial"/>
              <a:ea typeface="Arial"/>
              <a:cs typeface="Arial"/>
              <a:sym typeface="Arial"/>
            </a:endParaRPr>
          </a:p>
          <a:p>
            <a:pPr indent="0" lvl="0" marL="0" rtl="0" algn="l">
              <a:spcBef>
                <a:spcPts val="0"/>
              </a:spcBef>
              <a:spcAft>
                <a:spcPts val="0"/>
              </a:spcAft>
              <a:buNone/>
            </a:pPr>
            <a:r>
              <a:t/>
            </a:r>
            <a:endParaRPr sz="1550">
              <a:latin typeface="Arial"/>
              <a:ea typeface="Arial"/>
              <a:cs typeface="Arial"/>
              <a:sym typeface="Arial"/>
            </a:endParaRPr>
          </a:p>
          <a:p>
            <a:pPr indent="0" lvl="0" marL="0" rtl="0" algn="l">
              <a:spcBef>
                <a:spcPts val="0"/>
              </a:spcBef>
              <a:spcAft>
                <a:spcPts val="0"/>
              </a:spcAft>
              <a:buNone/>
            </a:pPr>
            <a:r>
              <a:rPr b="1" lang="en" sz="1550">
                <a:latin typeface="Arial"/>
                <a:ea typeface="Arial"/>
                <a:cs typeface="Arial"/>
                <a:sym typeface="Arial"/>
              </a:rPr>
              <a:t>We wonder </a:t>
            </a:r>
            <a:r>
              <a:rPr lang="en" sz="1550">
                <a:latin typeface="Arial"/>
                <a:ea typeface="Arial"/>
                <a:cs typeface="Arial"/>
                <a:sym typeface="Arial"/>
              </a:rPr>
              <a:t>if this means that teachers are forced to change the kinds of assignments they give in order to prevent students from using AI.</a:t>
            </a:r>
            <a:endParaRPr sz="1550">
              <a:latin typeface="Arial"/>
              <a:ea typeface="Arial"/>
              <a:cs typeface="Arial"/>
              <a:sym typeface="Arial"/>
            </a:endParaRPr>
          </a:p>
          <a:p>
            <a:pPr indent="0" lvl="0" marL="0" rtl="0" algn="l">
              <a:spcBef>
                <a:spcPts val="0"/>
              </a:spcBef>
              <a:spcAft>
                <a:spcPts val="0"/>
              </a:spcAft>
              <a:buNone/>
            </a:pPr>
            <a:r>
              <a:t/>
            </a:r>
            <a:endParaRPr sz="1550">
              <a:latin typeface="Arial"/>
              <a:ea typeface="Arial"/>
              <a:cs typeface="Arial"/>
              <a:sym typeface="Arial"/>
            </a:endParaRPr>
          </a:p>
          <a:p>
            <a:pPr indent="0" lvl="0" marL="0" rtl="0" algn="l">
              <a:spcBef>
                <a:spcPts val="0"/>
              </a:spcBef>
              <a:spcAft>
                <a:spcPts val="0"/>
              </a:spcAft>
              <a:buNone/>
            </a:pPr>
            <a:r>
              <a:rPr b="1" lang="en" sz="1550">
                <a:latin typeface="Arial"/>
                <a:ea typeface="Arial"/>
                <a:cs typeface="Arial"/>
                <a:sym typeface="Arial"/>
              </a:rPr>
              <a:t>It would be game-changing</a:t>
            </a:r>
            <a:r>
              <a:rPr lang="en" sz="1550">
                <a:latin typeface="Arial"/>
                <a:ea typeface="Arial"/>
                <a:cs typeface="Arial"/>
                <a:sym typeface="Arial"/>
              </a:rPr>
              <a:t> for teachers to not have to worry about students using AI to cheat.</a:t>
            </a:r>
            <a:endParaRPr sz="1550">
              <a:latin typeface="Arial"/>
              <a:ea typeface="Arial"/>
              <a:cs typeface="Arial"/>
              <a:sym typeface="Arial"/>
            </a:endParaRPr>
          </a:p>
          <a:p>
            <a:pPr indent="0" lvl="0" marL="0" rtl="0" algn="l">
              <a:spcBef>
                <a:spcPts val="0"/>
              </a:spcBef>
              <a:spcAft>
                <a:spcPts val="0"/>
              </a:spcAft>
              <a:buNone/>
            </a:pPr>
            <a:r>
              <a:t/>
            </a:r>
            <a:endParaRPr b="1" sz="1550">
              <a:latin typeface="Arial"/>
              <a:ea typeface="Arial"/>
              <a:cs typeface="Arial"/>
              <a:sym typeface="Arial"/>
            </a:endParaRPr>
          </a:p>
        </p:txBody>
      </p:sp>
      <p:sp>
        <p:nvSpPr>
          <p:cNvPr id="132" name="Google Shape;132;p22"/>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1200">
              <a:solidFill>
                <a:schemeClr val="lt2"/>
              </a:solidFill>
              <a:latin typeface="Lato"/>
              <a:ea typeface="Lato"/>
              <a:cs typeface="Lato"/>
              <a:sym typeface="Lato"/>
            </a:endParaRPr>
          </a:p>
        </p:txBody>
      </p:sp>
      <p:sp>
        <p:nvSpPr>
          <p:cNvPr id="133" name="Google Shape;133;p22"/>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POV #2</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7" name="Shape 137"/>
        <p:cNvGrpSpPr/>
        <p:nvPr/>
      </p:nvGrpSpPr>
      <p:grpSpPr>
        <a:xfrm>
          <a:off x="0" y="0"/>
          <a:ext cx="0" cy="0"/>
          <a:chOff x="0" y="0"/>
          <a:chExt cx="0" cy="0"/>
        </a:xfrm>
      </p:grpSpPr>
      <p:sp>
        <p:nvSpPr>
          <p:cNvPr id="138" name="Google Shape;138;p23"/>
          <p:cNvSpPr txBox="1"/>
          <p:nvPr>
            <p:ph idx="4294967295" type="subTitle"/>
          </p:nvPr>
        </p:nvSpPr>
        <p:spPr>
          <a:xfrm>
            <a:off x="303300" y="1127650"/>
            <a:ext cx="8460300" cy="375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550">
                <a:latin typeface="Arial"/>
                <a:ea typeface="Arial"/>
                <a:cs typeface="Arial"/>
                <a:sym typeface="Arial"/>
              </a:rPr>
              <a:t>We met M</a:t>
            </a:r>
            <a:r>
              <a:rPr lang="en" sz="1550">
                <a:latin typeface="Arial"/>
                <a:ea typeface="Arial"/>
                <a:cs typeface="Arial"/>
                <a:sym typeface="Arial"/>
              </a:rPr>
              <a:t>, a science teacher at a well-funded private school in the bay area.</a:t>
            </a:r>
            <a:endParaRPr sz="1550">
              <a:latin typeface="Arial"/>
              <a:ea typeface="Arial"/>
              <a:cs typeface="Arial"/>
              <a:sym typeface="Arial"/>
            </a:endParaRPr>
          </a:p>
          <a:p>
            <a:pPr indent="0" lvl="0" marL="0" rtl="0" algn="l">
              <a:spcBef>
                <a:spcPts val="0"/>
              </a:spcBef>
              <a:spcAft>
                <a:spcPts val="0"/>
              </a:spcAft>
              <a:buNone/>
            </a:pPr>
            <a:r>
              <a:t/>
            </a:r>
            <a:endParaRPr sz="1550">
              <a:latin typeface="Arial"/>
              <a:ea typeface="Arial"/>
              <a:cs typeface="Arial"/>
              <a:sym typeface="Arial"/>
            </a:endParaRPr>
          </a:p>
          <a:p>
            <a:pPr indent="0" lvl="0" marL="0" rtl="0" algn="l">
              <a:spcBef>
                <a:spcPts val="0"/>
              </a:spcBef>
              <a:spcAft>
                <a:spcPts val="0"/>
              </a:spcAft>
              <a:buNone/>
            </a:pPr>
            <a:r>
              <a:rPr b="1" lang="en" sz="1550">
                <a:latin typeface="Arial"/>
                <a:ea typeface="Arial"/>
                <a:cs typeface="Arial"/>
                <a:sym typeface="Arial"/>
              </a:rPr>
              <a:t>We were surprised</a:t>
            </a:r>
            <a:r>
              <a:rPr lang="en" sz="1550">
                <a:latin typeface="Arial"/>
                <a:ea typeface="Arial"/>
                <a:cs typeface="Arial"/>
                <a:sym typeface="Arial"/>
              </a:rPr>
              <a:t> to hear students waited in his room for an hour after school to meet with him.</a:t>
            </a:r>
            <a:endParaRPr sz="1550">
              <a:latin typeface="Arial"/>
              <a:ea typeface="Arial"/>
              <a:cs typeface="Arial"/>
              <a:sym typeface="Arial"/>
            </a:endParaRPr>
          </a:p>
          <a:p>
            <a:pPr indent="0" lvl="0" marL="0" rtl="0" algn="l">
              <a:spcBef>
                <a:spcPts val="0"/>
              </a:spcBef>
              <a:spcAft>
                <a:spcPts val="0"/>
              </a:spcAft>
              <a:buNone/>
            </a:pPr>
            <a:r>
              <a:t/>
            </a:r>
            <a:endParaRPr sz="1550">
              <a:latin typeface="Arial"/>
              <a:ea typeface="Arial"/>
              <a:cs typeface="Arial"/>
              <a:sym typeface="Arial"/>
            </a:endParaRPr>
          </a:p>
          <a:p>
            <a:pPr indent="0" lvl="0" marL="0" rtl="0" algn="l">
              <a:spcBef>
                <a:spcPts val="0"/>
              </a:spcBef>
              <a:spcAft>
                <a:spcPts val="0"/>
              </a:spcAft>
              <a:buNone/>
            </a:pPr>
            <a:r>
              <a:rPr b="1" lang="en" sz="1550">
                <a:latin typeface="Arial"/>
                <a:ea typeface="Arial"/>
                <a:cs typeface="Arial"/>
                <a:sym typeface="Arial"/>
              </a:rPr>
              <a:t>We wonder</a:t>
            </a:r>
            <a:r>
              <a:rPr lang="en" sz="1550">
                <a:latin typeface="Arial"/>
                <a:ea typeface="Arial"/>
                <a:cs typeface="Arial"/>
                <a:sym typeface="Arial"/>
              </a:rPr>
              <a:t> if this means students don’t know when their teacher will be available to meet with them and are afraid they’ll miss their opportunity.</a:t>
            </a:r>
            <a:endParaRPr sz="1550">
              <a:latin typeface="Arial"/>
              <a:ea typeface="Arial"/>
              <a:cs typeface="Arial"/>
              <a:sym typeface="Arial"/>
            </a:endParaRPr>
          </a:p>
          <a:p>
            <a:pPr indent="0" lvl="0" marL="0" rtl="0" algn="l">
              <a:spcBef>
                <a:spcPts val="0"/>
              </a:spcBef>
              <a:spcAft>
                <a:spcPts val="0"/>
              </a:spcAft>
              <a:buNone/>
            </a:pPr>
            <a:r>
              <a:t/>
            </a:r>
            <a:endParaRPr sz="1550">
              <a:latin typeface="Arial"/>
              <a:ea typeface="Arial"/>
              <a:cs typeface="Arial"/>
              <a:sym typeface="Arial"/>
            </a:endParaRPr>
          </a:p>
          <a:p>
            <a:pPr indent="0" lvl="0" marL="0" rtl="0" algn="l">
              <a:spcBef>
                <a:spcPts val="0"/>
              </a:spcBef>
              <a:spcAft>
                <a:spcPts val="0"/>
              </a:spcAft>
              <a:buNone/>
            </a:pPr>
            <a:r>
              <a:rPr b="1" lang="en" sz="1550">
                <a:latin typeface="Arial"/>
                <a:ea typeface="Arial"/>
                <a:cs typeface="Arial"/>
                <a:sym typeface="Arial"/>
              </a:rPr>
              <a:t>It would be game-changing</a:t>
            </a:r>
            <a:r>
              <a:rPr lang="en" sz="1550">
                <a:latin typeface="Arial"/>
                <a:ea typeface="Arial"/>
                <a:cs typeface="Arial"/>
                <a:sym typeface="Arial"/>
              </a:rPr>
              <a:t> for students to not worry about missing their opportunity while making use of the time they spend waiting for their turn.</a:t>
            </a:r>
            <a:endParaRPr b="1" sz="1550">
              <a:latin typeface="Arial"/>
              <a:ea typeface="Arial"/>
              <a:cs typeface="Arial"/>
              <a:sym typeface="Arial"/>
            </a:endParaRPr>
          </a:p>
        </p:txBody>
      </p:sp>
      <p:sp>
        <p:nvSpPr>
          <p:cNvPr id="139" name="Google Shape;139;p23"/>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1200">
              <a:solidFill>
                <a:schemeClr val="lt2"/>
              </a:solidFill>
              <a:latin typeface="Lato"/>
              <a:ea typeface="Lato"/>
              <a:cs typeface="Lato"/>
              <a:sym typeface="Lato"/>
            </a:endParaRPr>
          </a:p>
        </p:txBody>
      </p:sp>
      <p:sp>
        <p:nvSpPr>
          <p:cNvPr id="140" name="Google Shape;140;p23"/>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POV #3</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4"/>
          <p:cNvPicPr preferRelativeResize="0"/>
          <p:nvPr/>
        </p:nvPicPr>
        <p:blipFill rotWithShape="1">
          <a:blip r:embed="rId3">
            <a:alphaModFix/>
          </a:blip>
          <a:srcRect b="0" l="0" r="0" t="24998"/>
          <a:stretch/>
        </p:blipFill>
        <p:spPr>
          <a:xfrm>
            <a:off x="0" y="0"/>
            <a:ext cx="9144003" cy="5143500"/>
          </a:xfrm>
          <a:prstGeom prst="rect">
            <a:avLst/>
          </a:prstGeom>
          <a:noFill/>
          <a:ln>
            <a:noFill/>
          </a:ln>
        </p:spPr>
      </p:pic>
      <p:sp>
        <p:nvSpPr>
          <p:cNvPr id="146" name="Google Shape;146;p24"/>
          <p:cNvSpPr txBox="1"/>
          <p:nvPr>
            <p:ph idx="4294967295"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HMWs</a:t>
            </a:r>
            <a:endParaRPr>
              <a:latin typeface="Lato"/>
              <a:ea typeface="Lato"/>
              <a:cs typeface="Lato"/>
              <a:sym typeface="Lato"/>
            </a:endParaRPr>
          </a:p>
        </p:txBody>
      </p:sp>
      <p:sp>
        <p:nvSpPr>
          <p:cNvPr id="147" name="Google Shape;147;p24"/>
          <p:cNvSpPr txBox="1"/>
          <p:nvPr/>
        </p:nvSpPr>
        <p:spPr>
          <a:xfrm>
            <a:off x="333425" y="1154750"/>
            <a:ext cx="5048700" cy="383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50">
                <a:solidFill>
                  <a:schemeClr val="dk2"/>
                </a:solidFill>
              </a:rPr>
              <a:t>It would be game-changing</a:t>
            </a:r>
            <a:r>
              <a:rPr lang="en" sz="1150">
                <a:solidFill>
                  <a:schemeClr val="dk2"/>
                </a:solidFill>
              </a:rPr>
              <a:t> for students to not worry about missing their opportunity while making use of the time they spend waiting for their turn.</a:t>
            </a:r>
            <a:endParaRPr i="1" sz="1150">
              <a:solidFill>
                <a:schemeClr val="dk2"/>
              </a:solidFill>
              <a:highlight>
                <a:srgbClr val="FFFF00"/>
              </a:highlight>
            </a:endParaRPr>
          </a:p>
          <a:p>
            <a:pPr indent="0" lvl="0" marL="0" rtl="0" algn="l">
              <a:lnSpc>
                <a:spcPct val="115000"/>
              </a:lnSpc>
              <a:spcBef>
                <a:spcPts val="1000"/>
              </a:spcBef>
              <a:spcAft>
                <a:spcPts val="0"/>
              </a:spcAft>
              <a:buNone/>
            </a:pPr>
            <a:r>
              <a:rPr i="1" lang="en" sz="1350">
                <a:solidFill>
                  <a:schemeClr val="dk2"/>
                </a:solidFill>
                <a:highlight>
                  <a:srgbClr val="FFFF00"/>
                </a:highlight>
              </a:rPr>
              <a:t>HMW make the wait for office hours just as much an opportunity for learning as the time spent with the teacher themself?</a:t>
            </a:r>
            <a:endParaRPr i="1" sz="1350">
              <a:solidFill>
                <a:schemeClr val="dk2"/>
              </a:solidFill>
              <a:highlight>
                <a:srgbClr val="FFFF00"/>
              </a:highlight>
            </a:endParaRPr>
          </a:p>
          <a:p>
            <a:pPr indent="0" lvl="0" marL="0" rtl="0" algn="l">
              <a:lnSpc>
                <a:spcPct val="115000"/>
              </a:lnSpc>
              <a:spcBef>
                <a:spcPts val="0"/>
              </a:spcBef>
              <a:spcAft>
                <a:spcPts val="0"/>
              </a:spcAft>
              <a:buNone/>
            </a:pPr>
            <a:r>
              <a:t/>
            </a:r>
            <a:endParaRPr i="1" sz="1150">
              <a:solidFill>
                <a:schemeClr val="dk2"/>
              </a:solidFill>
              <a:highlight>
                <a:srgbClr val="FFFF00"/>
              </a:highlight>
            </a:endParaRPr>
          </a:p>
          <a:p>
            <a:pPr indent="0" lvl="0" marL="0" rtl="0" algn="l">
              <a:lnSpc>
                <a:spcPct val="115000"/>
              </a:lnSpc>
              <a:spcBef>
                <a:spcPts val="0"/>
              </a:spcBef>
              <a:spcAft>
                <a:spcPts val="0"/>
              </a:spcAft>
              <a:buNone/>
            </a:pPr>
            <a:r>
              <a:rPr b="1" lang="en" sz="1150">
                <a:solidFill>
                  <a:schemeClr val="dk2"/>
                </a:solidFill>
              </a:rPr>
              <a:t>It would be game-changing</a:t>
            </a:r>
            <a:r>
              <a:rPr lang="en" sz="1150">
                <a:solidFill>
                  <a:schemeClr val="dk2"/>
                </a:solidFill>
              </a:rPr>
              <a:t> for teachers to not have to worry about students using AI to cheat.</a:t>
            </a:r>
            <a:endParaRPr sz="1150">
              <a:solidFill>
                <a:schemeClr val="dk2"/>
              </a:solidFill>
            </a:endParaRPr>
          </a:p>
          <a:p>
            <a:pPr indent="0" lvl="0" marL="0" rtl="0" algn="l">
              <a:lnSpc>
                <a:spcPct val="115000"/>
              </a:lnSpc>
              <a:spcBef>
                <a:spcPts val="1000"/>
              </a:spcBef>
              <a:spcAft>
                <a:spcPts val="0"/>
              </a:spcAft>
              <a:buNone/>
            </a:pPr>
            <a:r>
              <a:rPr i="1" lang="en" sz="1350">
                <a:solidFill>
                  <a:schemeClr val="dk2"/>
                </a:solidFill>
                <a:highlight>
                  <a:srgbClr val="FFFF00"/>
                </a:highlight>
              </a:rPr>
              <a:t>HMW allow students to document their writing process and progress throughout an assignment?</a:t>
            </a:r>
            <a:endParaRPr i="1" sz="1350">
              <a:solidFill>
                <a:schemeClr val="dk2"/>
              </a:solidFill>
              <a:highlight>
                <a:srgbClr val="FFFF00"/>
              </a:highlight>
            </a:endParaRPr>
          </a:p>
          <a:p>
            <a:pPr indent="0" lvl="0" marL="0" rtl="0" algn="l">
              <a:lnSpc>
                <a:spcPct val="115000"/>
              </a:lnSpc>
              <a:spcBef>
                <a:spcPts val="0"/>
              </a:spcBef>
              <a:spcAft>
                <a:spcPts val="0"/>
              </a:spcAft>
              <a:buNone/>
            </a:pPr>
            <a:r>
              <a:t/>
            </a:r>
            <a:endParaRPr i="1" sz="1150">
              <a:solidFill>
                <a:schemeClr val="dk2"/>
              </a:solidFill>
              <a:highlight>
                <a:srgbClr val="FFFF00"/>
              </a:highlight>
            </a:endParaRPr>
          </a:p>
          <a:p>
            <a:pPr indent="0" lvl="0" marL="0" rtl="0" algn="l">
              <a:lnSpc>
                <a:spcPct val="115000"/>
              </a:lnSpc>
              <a:spcBef>
                <a:spcPts val="0"/>
              </a:spcBef>
              <a:spcAft>
                <a:spcPts val="0"/>
              </a:spcAft>
              <a:buNone/>
            </a:pPr>
            <a:r>
              <a:rPr b="1" lang="en" sz="1150">
                <a:solidFill>
                  <a:schemeClr val="dk2"/>
                </a:solidFill>
              </a:rPr>
              <a:t>It would be game changing</a:t>
            </a:r>
            <a:r>
              <a:rPr lang="en" sz="1150">
                <a:solidFill>
                  <a:schemeClr val="dk2"/>
                </a:solidFill>
              </a:rPr>
              <a:t> if students could get in-depth feedback on their work without it interfering with her other responsibilities as a teacher like designing lesson plans and meeting one-on-one with students.</a:t>
            </a:r>
            <a:endParaRPr sz="1150">
              <a:solidFill>
                <a:schemeClr val="dk2"/>
              </a:solidFill>
            </a:endParaRPr>
          </a:p>
          <a:p>
            <a:pPr indent="0" lvl="0" marL="0" rtl="0" algn="l">
              <a:lnSpc>
                <a:spcPct val="115000"/>
              </a:lnSpc>
              <a:spcBef>
                <a:spcPts val="1000"/>
              </a:spcBef>
              <a:spcAft>
                <a:spcPts val="0"/>
              </a:spcAft>
              <a:buClr>
                <a:schemeClr val="dk2"/>
              </a:buClr>
              <a:buSzPts val="1100"/>
              <a:buFont typeface="Arial"/>
              <a:buNone/>
            </a:pPr>
            <a:r>
              <a:rPr i="1" lang="en" sz="1350">
                <a:solidFill>
                  <a:schemeClr val="dk2"/>
                </a:solidFill>
                <a:highlight>
                  <a:srgbClr val="FFFF00"/>
                </a:highlight>
              </a:rPr>
              <a:t>HMW direct the teachers' attention to the assignments that need the most help?</a:t>
            </a:r>
            <a:endParaRPr i="1" sz="1350">
              <a:solidFill>
                <a:schemeClr val="dk2"/>
              </a:solidFill>
              <a:highlight>
                <a:srgbClr val="FFFF00"/>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0" st="0"/>
                                            </p:txEl>
                                          </p:spTgt>
                                        </p:tgtEl>
                                        <p:attrNameLst>
                                          <p:attrName>style.visibility</p:attrName>
                                        </p:attrNameLst>
                                      </p:cBhvr>
                                      <p:to>
                                        <p:strVal val="visible"/>
                                      </p:to>
                                    </p:set>
                                    <p:animEffect filter="fade" transition="in">
                                      <p:cBhvr>
                                        <p:cTn dur="1"/>
                                        <p:tgtEl>
                                          <p:spTgt spid="1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1" st="1"/>
                                            </p:txEl>
                                          </p:spTgt>
                                        </p:tgtEl>
                                        <p:attrNameLst>
                                          <p:attrName>style.visibility</p:attrName>
                                        </p:attrNameLst>
                                      </p:cBhvr>
                                      <p:to>
                                        <p:strVal val="visible"/>
                                      </p:to>
                                    </p:set>
                                    <p:animEffect filter="fade" transition="in">
                                      <p:cBhvr>
                                        <p:cTn dur="1"/>
                                        <p:tgtEl>
                                          <p:spTgt spid="14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2" st="2"/>
                                            </p:txEl>
                                          </p:spTgt>
                                        </p:tgtEl>
                                        <p:attrNameLst>
                                          <p:attrName>style.visibility</p:attrName>
                                        </p:attrNameLst>
                                      </p:cBhvr>
                                      <p:to>
                                        <p:strVal val="visible"/>
                                      </p:to>
                                    </p:set>
                                    <p:animEffect filter="fade" transition="in">
                                      <p:cBhvr>
                                        <p:cTn dur="1"/>
                                        <p:tgtEl>
                                          <p:spTgt spid="14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3" st="3"/>
                                            </p:txEl>
                                          </p:spTgt>
                                        </p:tgtEl>
                                        <p:attrNameLst>
                                          <p:attrName>style.visibility</p:attrName>
                                        </p:attrNameLst>
                                      </p:cBhvr>
                                      <p:to>
                                        <p:strVal val="visible"/>
                                      </p:to>
                                    </p:set>
                                    <p:animEffect filter="fade" transition="in">
                                      <p:cBhvr>
                                        <p:cTn dur="1"/>
                                        <p:tgtEl>
                                          <p:spTgt spid="14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4" st="4"/>
                                            </p:txEl>
                                          </p:spTgt>
                                        </p:tgtEl>
                                        <p:attrNameLst>
                                          <p:attrName>style.visibility</p:attrName>
                                        </p:attrNameLst>
                                      </p:cBhvr>
                                      <p:to>
                                        <p:strVal val="visible"/>
                                      </p:to>
                                    </p:set>
                                    <p:animEffect filter="fade" transition="in">
                                      <p:cBhvr>
                                        <p:cTn dur="1"/>
                                        <p:tgtEl>
                                          <p:spTgt spid="14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5" st="5"/>
                                            </p:txEl>
                                          </p:spTgt>
                                        </p:tgtEl>
                                        <p:attrNameLst>
                                          <p:attrName>style.visibility</p:attrName>
                                        </p:attrNameLst>
                                      </p:cBhvr>
                                      <p:to>
                                        <p:strVal val="visible"/>
                                      </p:to>
                                    </p:set>
                                    <p:animEffect filter="fade" transition="in">
                                      <p:cBhvr>
                                        <p:cTn dur="1"/>
                                        <p:tgtEl>
                                          <p:spTgt spid="14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6" st="6"/>
                                            </p:txEl>
                                          </p:spTgt>
                                        </p:tgtEl>
                                        <p:attrNameLst>
                                          <p:attrName>style.visibility</p:attrName>
                                        </p:attrNameLst>
                                      </p:cBhvr>
                                      <p:to>
                                        <p:strVal val="visible"/>
                                      </p:to>
                                    </p:set>
                                    <p:animEffect filter="fade" transition="in">
                                      <p:cBhvr>
                                        <p:cTn dur="1"/>
                                        <p:tgtEl>
                                          <p:spTgt spid="14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7" st="7"/>
                                            </p:txEl>
                                          </p:spTgt>
                                        </p:tgtEl>
                                        <p:attrNameLst>
                                          <p:attrName>style.visibility</p:attrName>
                                        </p:attrNameLst>
                                      </p:cBhvr>
                                      <p:to>
                                        <p:strVal val="visible"/>
                                      </p:to>
                                    </p:set>
                                    <p:animEffect filter="fade" transition="in">
                                      <p:cBhvr>
                                        <p:cTn dur="1"/>
                                        <p:tgtEl>
                                          <p:spTgt spid="147">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1" name="Shape 151"/>
        <p:cNvGrpSpPr/>
        <p:nvPr/>
      </p:nvGrpSpPr>
      <p:grpSpPr>
        <a:xfrm>
          <a:off x="0" y="0"/>
          <a:ext cx="0" cy="0"/>
          <a:chOff x="0" y="0"/>
          <a:chExt cx="0" cy="0"/>
        </a:xfrm>
      </p:grpSpPr>
      <p:sp>
        <p:nvSpPr>
          <p:cNvPr id="152" name="Google Shape;152;p25"/>
          <p:cNvSpPr txBox="1"/>
          <p:nvPr>
            <p:ph idx="4294967295" type="subTitle"/>
          </p:nvPr>
        </p:nvSpPr>
        <p:spPr>
          <a:xfrm>
            <a:off x="992400" y="1127650"/>
            <a:ext cx="7159200" cy="3759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b="1" lang="en" sz="3450">
                <a:solidFill>
                  <a:schemeClr val="accent5"/>
                </a:solidFill>
                <a:latin typeface="Arial"/>
                <a:ea typeface="Arial"/>
                <a:cs typeface="Arial"/>
                <a:sym typeface="Arial"/>
              </a:rPr>
              <a:t>Group</a:t>
            </a:r>
            <a:r>
              <a:rPr b="1" lang="en" sz="3450">
                <a:latin typeface="Arial"/>
                <a:ea typeface="Arial"/>
                <a:cs typeface="Arial"/>
                <a:sym typeface="Arial"/>
              </a:rPr>
              <a:t> students with the same question together, and </a:t>
            </a:r>
            <a:r>
              <a:rPr b="1" lang="en" sz="3450">
                <a:solidFill>
                  <a:schemeClr val="accent5"/>
                </a:solidFill>
                <a:latin typeface="Arial"/>
                <a:ea typeface="Arial"/>
                <a:cs typeface="Arial"/>
                <a:sym typeface="Arial"/>
              </a:rPr>
              <a:t>notify</a:t>
            </a:r>
            <a:r>
              <a:rPr b="1" lang="en" sz="3450">
                <a:latin typeface="Arial"/>
                <a:ea typeface="Arial"/>
                <a:cs typeface="Arial"/>
                <a:sym typeface="Arial"/>
              </a:rPr>
              <a:t> them when they reach the front of the queue</a:t>
            </a:r>
            <a:endParaRPr b="1" sz="4100"/>
          </a:p>
        </p:txBody>
      </p:sp>
      <p:sp>
        <p:nvSpPr>
          <p:cNvPr id="153" name="Google Shape;153;p25"/>
          <p:cNvSpPr txBox="1"/>
          <p:nvPr/>
        </p:nvSpPr>
        <p:spPr>
          <a:xfrm>
            <a:off x="242450" y="4629550"/>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1200">
              <a:solidFill>
                <a:schemeClr val="lt2"/>
              </a:solidFill>
              <a:latin typeface="Lato"/>
              <a:ea typeface="Lato"/>
              <a:cs typeface="Lato"/>
              <a:sym typeface="Lato"/>
            </a:endParaRPr>
          </a:p>
        </p:txBody>
      </p:sp>
      <p:sp>
        <p:nvSpPr>
          <p:cNvPr id="154" name="Google Shape;154;p25"/>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100">
                <a:latin typeface="Lato"/>
                <a:ea typeface="Lato"/>
                <a:cs typeface="Lato"/>
                <a:sym typeface="Lato"/>
              </a:rPr>
              <a:t>HMW make the wait for office hours just as much an opportunity for learning as the time spent with the teacher themself?</a:t>
            </a:r>
            <a:endParaRPr b="0" sz="2100">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256200" y="65400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Underlying assumption:</a:t>
            </a:r>
            <a:endParaRPr sz="5000"/>
          </a:p>
          <a:p>
            <a:pPr indent="0" lvl="0" marL="0" rtl="0" algn="l">
              <a:spcBef>
                <a:spcPts val="1000"/>
              </a:spcBef>
              <a:spcAft>
                <a:spcPts val="0"/>
              </a:spcAft>
              <a:buNone/>
            </a:pPr>
            <a:r>
              <a:rPr b="0" lang="en" sz="3200"/>
              <a:t>Many students with the </a:t>
            </a:r>
            <a:r>
              <a:rPr b="0" lang="en" sz="3200">
                <a:solidFill>
                  <a:schemeClr val="accent5"/>
                </a:solidFill>
              </a:rPr>
              <a:t>same question</a:t>
            </a:r>
            <a:r>
              <a:rPr b="0" lang="en" sz="3200"/>
              <a:t> show up at </a:t>
            </a:r>
            <a:r>
              <a:rPr b="0" lang="en" sz="3200">
                <a:solidFill>
                  <a:schemeClr val="accent5"/>
                </a:solidFill>
              </a:rPr>
              <a:t>different times</a:t>
            </a:r>
            <a:r>
              <a:rPr b="0" lang="en" sz="3200"/>
              <a:t> and spend a long time unproductively waiting for an answer.</a:t>
            </a:r>
            <a:endParaRPr b="0" sz="3200"/>
          </a:p>
          <a:p>
            <a:pPr indent="0" lvl="0" marL="0" rtl="0" algn="l">
              <a:spcBef>
                <a:spcPts val="0"/>
              </a:spcBef>
              <a:spcAft>
                <a:spcPts val="0"/>
              </a:spcAft>
              <a:buNone/>
            </a:pPr>
            <a:r>
              <a:t/>
            </a:r>
            <a:endParaRPr sz="5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test: </a:t>
            </a:r>
            <a:r>
              <a:rPr lang="en">
                <a:solidFill>
                  <a:schemeClr val="accent5"/>
                </a:solidFill>
              </a:rPr>
              <a:t>Interviews</a:t>
            </a:r>
            <a:endParaRPr>
              <a:solidFill>
                <a:schemeClr val="accent5"/>
              </a:solidFill>
            </a:endParaRPr>
          </a:p>
        </p:txBody>
      </p:sp>
      <p:pic>
        <p:nvPicPr>
          <p:cNvPr id="165" name="Google Shape;165;p27"/>
          <p:cNvPicPr preferRelativeResize="0"/>
          <p:nvPr/>
        </p:nvPicPr>
        <p:blipFill>
          <a:blip r:embed="rId3">
            <a:alphaModFix/>
          </a:blip>
          <a:stretch>
            <a:fillRect/>
          </a:stretch>
        </p:blipFill>
        <p:spPr>
          <a:xfrm>
            <a:off x="5286369" y="0"/>
            <a:ext cx="3857633" cy="5143501"/>
          </a:xfrm>
          <a:prstGeom prst="rect">
            <a:avLst/>
          </a:prstGeom>
          <a:noFill/>
          <a:ln>
            <a:noFill/>
          </a:ln>
        </p:spPr>
      </p:pic>
      <p:grpSp>
        <p:nvGrpSpPr>
          <p:cNvPr id="166" name="Google Shape;166;p27"/>
          <p:cNvGrpSpPr/>
          <p:nvPr/>
        </p:nvGrpSpPr>
        <p:grpSpPr>
          <a:xfrm>
            <a:off x="355763" y="878700"/>
            <a:ext cx="4297463" cy="1206300"/>
            <a:chOff x="303300" y="1107300"/>
            <a:chExt cx="4297463" cy="1206300"/>
          </a:xfrm>
        </p:grpSpPr>
        <p:sp>
          <p:nvSpPr>
            <p:cNvPr id="167" name="Google Shape;167;p27"/>
            <p:cNvSpPr txBox="1"/>
            <p:nvPr/>
          </p:nvSpPr>
          <p:spPr>
            <a:xfrm>
              <a:off x="303300" y="1107300"/>
              <a:ext cx="2232600" cy="12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b="1" lang="en" sz="6000">
                  <a:latin typeface="Lato"/>
                  <a:ea typeface="Lato"/>
                  <a:cs typeface="Lato"/>
                  <a:sym typeface="Lato"/>
                </a:rPr>
                <a:t>66% </a:t>
              </a:r>
              <a:endParaRPr sz="13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168" name="Google Shape;168;p27"/>
            <p:cNvSpPr txBox="1"/>
            <p:nvPr/>
          </p:nvSpPr>
          <p:spPr>
            <a:xfrm>
              <a:off x="2537363" y="1623050"/>
              <a:ext cx="20634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300">
                  <a:solidFill>
                    <a:schemeClr val="dk2"/>
                  </a:solidFill>
                  <a:latin typeface="Lato"/>
                  <a:ea typeface="Lato"/>
                  <a:cs typeface="Lato"/>
                  <a:sym typeface="Lato"/>
                </a:rPr>
                <a:t>had been waiting for longer than 30 minutes.</a:t>
              </a:r>
              <a:endParaRPr>
                <a:latin typeface="Lato"/>
                <a:ea typeface="Lato"/>
                <a:cs typeface="Lato"/>
                <a:sym typeface="Lato"/>
              </a:endParaRPr>
            </a:p>
          </p:txBody>
        </p:sp>
      </p:grpSp>
      <p:grpSp>
        <p:nvGrpSpPr>
          <p:cNvPr id="169" name="Google Shape;169;p27"/>
          <p:cNvGrpSpPr/>
          <p:nvPr/>
        </p:nvGrpSpPr>
        <p:grpSpPr>
          <a:xfrm>
            <a:off x="355763" y="2264450"/>
            <a:ext cx="4297463" cy="1206300"/>
            <a:chOff x="303300" y="2493050"/>
            <a:chExt cx="4297463" cy="1206300"/>
          </a:xfrm>
        </p:grpSpPr>
        <p:sp>
          <p:nvSpPr>
            <p:cNvPr id="170" name="Google Shape;170;p27"/>
            <p:cNvSpPr txBox="1"/>
            <p:nvPr/>
          </p:nvSpPr>
          <p:spPr>
            <a:xfrm>
              <a:off x="303300" y="2493050"/>
              <a:ext cx="2232600" cy="12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b="1" lang="en" sz="6000">
                  <a:latin typeface="Lato"/>
                  <a:ea typeface="Lato"/>
                  <a:cs typeface="Lato"/>
                  <a:sym typeface="Lato"/>
                </a:rPr>
                <a:t>100</a:t>
              </a:r>
              <a:r>
                <a:rPr b="1" lang="en" sz="6000">
                  <a:latin typeface="Lato"/>
                  <a:ea typeface="Lato"/>
                  <a:cs typeface="Lato"/>
                  <a:sym typeface="Lato"/>
                </a:rPr>
                <a:t>% </a:t>
              </a:r>
              <a:endParaRPr sz="13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171" name="Google Shape;171;p27"/>
            <p:cNvSpPr txBox="1"/>
            <p:nvPr/>
          </p:nvSpPr>
          <p:spPr>
            <a:xfrm>
              <a:off x="2537363" y="2878375"/>
              <a:ext cx="20634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Lato"/>
                  <a:ea typeface="Lato"/>
                  <a:cs typeface="Lato"/>
                  <a:sym typeface="Lato"/>
                </a:rPr>
                <a:t>identified a single question lots of people needed help on.</a:t>
              </a:r>
              <a:endParaRPr>
                <a:latin typeface="Lato"/>
                <a:ea typeface="Lato"/>
                <a:cs typeface="Lato"/>
                <a:sym typeface="Lato"/>
              </a:endParaRPr>
            </a:p>
          </p:txBody>
        </p:sp>
      </p:grpSp>
      <p:grpSp>
        <p:nvGrpSpPr>
          <p:cNvPr id="172" name="Google Shape;172;p27"/>
          <p:cNvGrpSpPr/>
          <p:nvPr/>
        </p:nvGrpSpPr>
        <p:grpSpPr>
          <a:xfrm>
            <a:off x="355763" y="3609550"/>
            <a:ext cx="4297463" cy="1206300"/>
            <a:chOff x="408225" y="3838150"/>
            <a:chExt cx="4297463" cy="1206300"/>
          </a:xfrm>
        </p:grpSpPr>
        <p:sp>
          <p:nvSpPr>
            <p:cNvPr id="173" name="Google Shape;173;p27"/>
            <p:cNvSpPr txBox="1"/>
            <p:nvPr/>
          </p:nvSpPr>
          <p:spPr>
            <a:xfrm>
              <a:off x="408225" y="3838150"/>
              <a:ext cx="2232600" cy="12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b="1" lang="en" sz="6000">
                  <a:latin typeface="Lato"/>
                  <a:ea typeface="Lato"/>
                  <a:cs typeface="Lato"/>
                  <a:sym typeface="Lato"/>
                </a:rPr>
                <a:t>100% </a:t>
              </a:r>
              <a:endParaRPr sz="13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174" name="Google Shape;174;p27"/>
            <p:cNvSpPr txBox="1"/>
            <p:nvPr/>
          </p:nvSpPr>
          <p:spPr>
            <a:xfrm>
              <a:off x="2642288" y="4223475"/>
              <a:ext cx="20634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Lato"/>
                  <a:ea typeface="Lato"/>
                  <a:cs typeface="Lato"/>
                  <a:sym typeface="Lato"/>
                </a:rPr>
                <a:t>had worked with others there to solve their problem.</a:t>
              </a:r>
              <a:endParaRPr>
                <a:latin typeface="Lato"/>
                <a:ea typeface="Lato"/>
                <a:cs typeface="Lato"/>
                <a:sym typeface="Lato"/>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256200" y="65400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The assumption was </a:t>
            </a:r>
            <a:r>
              <a:rPr lang="en" sz="5000">
                <a:solidFill>
                  <a:schemeClr val="accent5"/>
                </a:solidFill>
              </a:rPr>
              <a:t>partially valid.</a:t>
            </a:r>
            <a:endParaRPr sz="5000">
              <a:solidFill>
                <a:schemeClr val="accent5"/>
              </a:solidFill>
            </a:endParaRPr>
          </a:p>
          <a:p>
            <a:pPr indent="0" lvl="0" marL="0" rtl="0" algn="l">
              <a:spcBef>
                <a:spcPts val="0"/>
              </a:spcBef>
              <a:spcAft>
                <a:spcPts val="0"/>
              </a:spcAft>
              <a:buNone/>
            </a:pPr>
            <a:r>
              <a:t/>
            </a:r>
            <a:endParaRPr b="0" sz="1100"/>
          </a:p>
          <a:p>
            <a:pPr indent="0" lvl="0" marL="0" rtl="0" algn="l">
              <a:spcBef>
                <a:spcPts val="0"/>
              </a:spcBef>
              <a:spcAft>
                <a:spcPts val="0"/>
              </a:spcAft>
              <a:buNone/>
            </a:pPr>
            <a:r>
              <a:rPr b="0" lang="en" sz="3600"/>
              <a:t>Wait times were </a:t>
            </a:r>
            <a:r>
              <a:rPr b="0" lang="en" sz="3600">
                <a:solidFill>
                  <a:schemeClr val="accent5"/>
                </a:solidFill>
              </a:rPr>
              <a:t>long</a:t>
            </a:r>
            <a:r>
              <a:rPr b="0" lang="en" sz="3600"/>
              <a:t> and many had the </a:t>
            </a:r>
            <a:r>
              <a:rPr b="0" lang="en" sz="3600">
                <a:solidFill>
                  <a:schemeClr val="accent5"/>
                </a:solidFill>
              </a:rPr>
              <a:t>same question</a:t>
            </a:r>
            <a:r>
              <a:rPr b="0" lang="en" sz="3600"/>
              <a:t>, but most were able to get help from peers </a:t>
            </a:r>
            <a:r>
              <a:rPr b="0" lang="en" sz="3600">
                <a:solidFill>
                  <a:schemeClr val="accent5"/>
                </a:solidFill>
              </a:rPr>
              <a:t>on their own.</a:t>
            </a:r>
            <a:endParaRPr b="0" sz="3600">
              <a:solidFill>
                <a:schemeClr val="accent5"/>
              </a:solidFill>
            </a:endParaRPr>
          </a:p>
          <a:p>
            <a:pPr indent="0" lvl="0" marL="0" rtl="0" algn="l">
              <a:spcBef>
                <a:spcPts val="0"/>
              </a:spcBef>
              <a:spcAft>
                <a:spcPts val="0"/>
              </a:spcAft>
              <a:buNone/>
            </a:pPr>
            <a:r>
              <a:t/>
            </a:r>
            <a:endParaRPr sz="5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3" name="Shape 183"/>
        <p:cNvGrpSpPr/>
        <p:nvPr/>
      </p:nvGrpSpPr>
      <p:grpSpPr>
        <a:xfrm>
          <a:off x="0" y="0"/>
          <a:ext cx="0" cy="0"/>
          <a:chOff x="0" y="0"/>
          <a:chExt cx="0" cy="0"/>
        </a:xfrm>
      </p:grpSpPr>
      <p:sp>
        <p:nvSpPr>
          <p:cNvPr id="184" name="Google Shape;184;p29"/>
          <p:cNvSpPr txBox="1"/>
          <p:nvPr>
            <p:ph idx="4294967295" type="subTitle"/>
          </p:nvPr>
        </p:nvSpPr>
        <p:spPr>
          <a:xfrm>
            <a:off x="992400" y="1127650"/>
            <a:ext cx="7159200" cy="3759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b="1" lang="en" sz="3450">
                <a:latin typeface="Arial"/>
                <a:ea typeface="Arial"/>
                <a:cs typeface="Arial"/>
                <a:sym typeface="Arial"/>
              </a:rPr>
              <a:t>Build a system that supports an </a:t>
            </a:r>
            <a:r>
              <a:rPr b="1" lang="en" sz="3450">
                <a:solidFill>
                  <a:schemeClr val="accent5"/>
                </a:solidFill>
                <a:latin typeface="Arial"/>
                <a:ea typeface="Arial"/>
                <a:cs typeface="Arial"/>
                <a:sym typeface="Arial"/>
              </a:rPr>
              <a:t>iterative writing process </a:t>
            </a:r>
            <a:r>
              <a:rPr b="1" lang="en" sz="3450">
                <a:latin typeface="Arial"/>
                <a:ea typeface="Arial"/>
                <a:cs typeface="Arial"/>
                <a:sym typeface="Arial"/>
              </a:rPr>
              <a:t>where all changes are tracked. Students are required to </a:t>
            </a:r>
            <a:r>
              <a:rPr b="1" lang="en" sz="3450">
                <a:solidFill>
                  <a:schemeClr val="accent5"/>
                </a:solidFill>
                <a:latin typeface="Arial"/>
                <a:ea typeface="Arial"/>
                <a:cs typeface="Arial"/>
                <a:sym typeface="Arial"/>
              </a:rPr>
              <a:t>outline, revise, </a:t>
            </a:r>
            <a:r>
              <a:rPr b="1" lang="en" sz="3450">
                <a:solidFill>
                  <a:schemeClr val="accent5"/>
                </a:solidFill>
                <a:latin typeface="Arial"/>
                <a:ea typeface="Arial"/>
                <a:cs typeface="Arial"/>
                <a:sym typeface="Arial"/>
              </a:rPr>
              <a:t>and reflect</a:t>
            </a:r>
            <a:r>
              <a:rPr b="1" lang="en" sz="3450">
                <a:latin typeface="Arial"/>
                <a:ea typeface="Arial"/>
                <a:cs typeface="Arial"/>
                <a:sym typeface="Arial"/>
              </a:rPr>
              <a:t> on their writing.</a:t>
            </a:r>
            <a:endParaRPr b="1" sz="4100"/>
          </a:p>
        </p:txBody>
      </p:sp>
      <p:sp>
        <p:nvSpPr>
          <p:cNvPr id="185" name="Google Shape;185;p29"/>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100">
                <a:latin typeface="Lato"/>
                <a:ea typeface="Lato"/>
                <a:cs typeface="Lato"/>
                <a:sym typeface="Lato"/>
              </a:rPr>
              <a:t>HMW allow students to document their writing process and progress throughout an assignment?</a:t>
            </a:r>
            <a:endParaRPr b="0" sz="2100">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0"/>
          <p:cNvSpPr txBox="1"/>
          <p:nvPr>
            <p:ph type="title"/>
          </p:nvPr>
        </p:nvSpPr>
        <p:spPr>
          <a:xfrm>
            <a:off x="256200" y="65400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Underlying assumption:</a:t>
            </a:r>
            <a:endParaRPr sz="5000"/>
          </a:p>
          <a:p>
            <a:pPr indent="0" lvl="0" marL="0" rtl="0" algn="l">
              <a:spcBef>
                <a:spcPts val="1000"/>
              </a:spcBef>
              <a:spcAft>
                <a:spcPts val="0"/>
              </a:spcAft>
              <a:buNone/>
            </a:pPr>
            <a:r>
              <a:rPr b="0" lang="en" sz="3200"/>
              <a:t>It is more </a:t>
            </a:r>
            <a:r>
              <a:rPr b="0" lang="en" sz="3200">
                <a:solidFill>
                  <a:schemeClr val="accent5"/>
                </a:solidFill>
              </a:rPr>
              <a:t>helpful</a:t>
            </a:r>
            <a:r>
              <a:rPr b="0" lang="en" sz="3200"/>
              <a:t> than </a:t>
            </a:r>
            <a:r>
              <a:rPr b="0" lang="en" sz="3200">
                <a:solidFill>
                  <a:schemeClr val="accent5"/>
                </a:solidFill>
              </a:rPr>
              <a:t>burdensome</a:t>
            </a:r>
            <a:r>
              <a:rPr b="0" lang="en" sz="3200"/>
              <a:t> to force students to use a </a:t>
            </a:r>
            <a:r>
              <a:rPr b="0" lang="en" sz="3200">
                <a:solidFill>
                  <a:schemeClr val="accent5"/>
                </a:solidFill>
              </a:rPr>
              <a:t>formal writing process</a:t>
            </a:r>
            <a:r>
              <a:rPr b="0" lang="en" sz="3200"/>
              <a:t>.</a:t>
            </a:r>
            <a:endParaRPr b="0" sz="3200"/>
          </a:p>
          <a:p>
            <a:pPr indent="0" lvl="0" marL="0" rtl="0" algn="l">
              <a:spcBef>
                <a:spcPts val="0"/>
              </a:spcBef>
              <a:spcAft>
                <a:spcPts val="0"/>
              </a:spcAft>
              <a:buNone/>
            </a:pPr>
            <a:r>
              <a:t/>
            </a:r>
            <a:endParaRPr sz="5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test: </a:t>
            </a:r>
            <a:r>
              <a:rPr lang="en">
                <a:solidFill>
                  <a:schemeClr val="accent5"/>
                </a:solidFill>
              </a:rPr>
              <a:t>Workshop</a:t>
            </a:r>
            <a:endParaRPr>
              <a:solidFill>
                <a:schemeClr val="accent5"/>
              </a:solidFill>
            </a:endParaRPr>
          </a:p>
        </p:txBody>
      </p:sp>
      <p:pic>
        <p:nvPicPr>
          <p:cNvPr id="196" name="Google Shape;196;p31"/>
          <p:cNvPicPr preferRelativeResize="0"/>
          <p:nvPr/>
        </p:nvPicPr>
        <p:blipFill rotWithShape="1">
          <a:blip r:embed="rId3">
            <a:alphaModFix/>
          </a:blip>
          <a:srcRect b="18258" l="0" r="0" t="48276"/>
          <a:stretch/>
        </p:blipFill>
        <p:spPr>
          <a:xfrm>
            <a:off x="5286375" y="0"/>
            <a:ext cx="3857626" cy="1721277"/>
          </a:xfrm>
          <a:prstGeom prst="rect">
            <a:avLst/>
          </a:prstGeom>
          <a:noFill/>
          <a:ln>
            <a:noFill/>
          </a:ln>
        </p:spPr>
      </p:pic>
      <p:pic>
        <p:nvPicPr>
          <p:cNvPr id="197" name="Google Shape;197;p31"/>
          <p:cNvPicPr preferRelativeResize="0"/>
          <p:nvPr/>
        </p:nvPicPr>
        <p:blipFill rotWithShape="1">
          <a:blip r:embed="rId4">
            <a:alphaModFix/>
          </a:blip>
          <a:srcRect b="15627" l="0" r="0" t="49875"/>
          <a:stretch/>
        </p:blipFill>
        <p:spPr>
          <a:xfrm>
            <a:off x="5286375" y="3366650"/>
            <a:ext cx="3857626" cy="1774423"/>
          </a:xfrm>
          <a:prstGeom prst="rect">
            <a:avLst/>
          </a:prstGeom>
          <a:noFill/>
          <a:ln>
            <a:noFill/>
          </a:ln>
        </p:spPr>
      </p:pic>
      <p:pic>
        <p:nvPicPr>
          <p:cNvPr id="198" name="Google Shape;198;p31"/>
          <p:cNvPicPr preferRelativeResize="0"/>
          <p:nvPr/>
        </p:nvPicPr>
        <p:blipFill rotWithShape="1">
          <a:blip r:embed="rId5">
            <a:alphaModFix/>
          </a:blip>
          <a:srcRect b="33700" l="1050" r="-1050" t="34311"/>
          <a:stretch/>
        </p:blipFill>
        <p:spPr>
          <a:xfrm>
            <a:off x="5286375" y="1721275"/>
            <a:ext cx="3857626" cy="1645373"/>
          </a:xfrm>
          <a:prstGeom prst="rect">
            <a:avLst/>
          </a:prstGeom>
          <a:noFill/>
          <a:ln>
            <a:noFill/>
          </a:ln>
        </p:spPr>
      </p:pic>
      <p:sp>
        <p:nvSpPr>
          <p:cNvPr id="199" name="Google Shape;199;p31"/>
          <p:cNvSpPr txBox="1"/>
          <p:nvPr/>
        </p:nvSpPr>
        <p:spPr>
          <a:xfrm>
            <a:off x="448625" y="1084275"/>
            <a:ext cx="4123500" cy="358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chemeClr val="dk2"/>
              </a:solidFill>
            </a:endParaRPr>
          </a:p>
          <a:p>
            <a:pPr indent="0" lvl="0" marL="0" rtl="0" algn="l">
              <a:lnSpc>
                <a:spcPct val="115000"/>
              </a:lnSpc>
              <a:spcBef>
                <a:spcPts val="0"/>
              </a:spcBef>
              <a:spcAft>
                <a:spcPts val="0"/>
              </a:spcAft>
              <a:buNone/>
            </a:pPr>
            <a:r>
              <a:rPr b="1" lang="en" sz="1800">
                <a:solidFill>
                  <a:schemeClr val="dk2"/>
                </a:solidFill>
              </a:rPr>
              <a:t>L: </a:t>
            </a:r>
            <a:r>
              <a:rPr lang="en" sz="1800">
                <a:solidFill>
                  <a:schemeClr val="dk2"/>
                </a:solidFill>
              </a:rPr>
              <a:t>“[the second process] feels like more formatted and easier to think versus your ideas in the first one are kinda like everywhere.“</a:t>
            </a:r>
            <a:endParaRPr sz="1800">
              <a:solidFill>
                <a:schemeClr val="dk2"/>
              </a:solidFill>
            </a:endParaRPr>
          </a:p>
          <a:p>
            <a:pPr indent="0" lvl="0" marL="0" rtl="0" algn="l">
              <a:lnSpc>
                <a:spcPct val="115000"/>
              </a:lnSpc>
              <a:spcBef>
                <a:spcPts val="0"/>
              </a:spcBef>
              <a:spcAft>
                <a:spcPts val="0"/>
              </a:spcAft>
              <a:buNone/>
            </a:pPr>
            <a:r>
              <a:t/>
            </a:r>
            <a:endParaRPr sz="1800">
              <a:solidFill>
                <a:schemeClr val="dk2"/>
              </a:solidFill>
            </a:endParaRPr>
          </a:p>
          <a:p>
            <a:pPr indent="0" lvl="0" marL="0" rtl="0" algn="l">
              <a:lnSpc>
                <a:spcPct val="115000"/>
              </a:lnSpc>
              <a:spcBef>
                <a:spcPts val="0"/>
              </a:spcBef>
              <a:spcAft>
                <a:spcPts val="0"/>
              </a:spcAft>
              <a:buNone/>
            </a:pPr>
            <a:r>
              <a:t/>
            </a:r>
            <a:endParaRPr sz="1800">
              <a:solidFill>
                <a:schemeClr val="dk2"/>
              </a:solidFill>
            </a:endParaRPr>
          </a:p>
          <a:p>
            <a:pPr indent="0" lvl="0" marL="0" rtl="0" algn="l">
              <a:lnSpc>
                <a:spcPct val="115000"/>
              </a:lnSpc>
              <a:spcBef>
                <a:spcPts val="0"/>
              </a:spcBef>
              <a:spcAft>
                <a:spcPts val="0"/>
              </a:spcAft>
              <a:buNone/>
            </a:pPr>
            <a:r>
              <a:rPr b="1" lang="en" sz="1800">
                <a:solidFill>
                  <a:schemeClr val="dk2"/>
                </a:solidFill>
              </a:rPr>
              <a:t>S: </a:t>
            </a:r>
            <a:r>
              <a:rPr lang="en" sz="1800">
                <a:solidFill>
                  <a:schemeClr val="dk2"/>
                </a:solidFill>
              </a:rPr>
              <a:t>“...I don't understand my own thoughts [during free writes]...”</a:t>
            </a:r>
            <a:endParaRPr sz="1800">
              <a:solidFill>
                <a:schemeClr val="dk2"/>
              </a:solidFill>
            </a:endParaRPr>
          </a:p>
          <a:p>
            <a:pPr indent="0" lvl="0" marL="0" rtl="0" algn="l">
              <a:lnSpc>
                <a:spcPct val="115000"/>
              </a:lnSpc>
              <a:spcBef>
                <a:spcPts val="0"/>
              </a:spcBef>
              <a:spcAft>
                <a:spcPts val="0"/>
              </a:spcAft>
              <a:buClr>
                <a:schemeClr val="dk2"/>
              </a:buClr>
              <a:buSzPts val="1100"/>
              <a:buFont typeface="Arial"/>
              <a:buNone/>
            </a:pPr>
            <a:r>
              <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cxnSp>
        <p:nvCxnSpPr>
          <p:cNvPr id="78" name="Google Shape;78;p14"/>
          <p:cNvCxnSpPr/>
          <p:nvPr/>
        </p:nvCxnSpPr>
        <p:spPr>
          <a:xfrm>
            <a:off x="4572000" y="243450"/>
            <a:ext cx="0" cy="4656600"/>
          </a:xfrm>
          <a:prstGeom prst="straightConnector1">
            <a:avLst/>
          </a:prstGeom>
          <a:noFill/>
          <a:ln cap="flat" cmpd="sng" w="9525">
            <a:solidFill>
              <a:schemeClr val="dk2"/>
            </a:solidFill>
            <a:prstDash val="solid"/>
            <a:round/>
            <a:headEnd len="med" w="med" type="none"/>
            <a:tailEnd len="med" w="med" type="none"/>
          </a:ln>
        </p:spPr>
      </p:cxnSp>
      <p:cxnSp>
        <p:nvCxnSpPr>
          <p:cNvPr id="79" name="Google Shape;79;p14"/>
          <p:cNvCxnSpPr/>
          <p:nvPr/>
        </p:nvCxnSpPr>
        <p:spPr>
          <a:xfrm>
            <a:off x="250350" y="2571750"/>
            <a:ext cx="8643300" cy="0"/>
          </a:xfrm>
          <a:prstGeom prst="straightConnector1">
            <a:avLst/>
          </a:prstGeom>
          <a:noFill/>
          <a:ln cap="flat" cmpd="sng" w="9525">
            <a:solidFill>
              <a:schemeClr val="dk2"/>
            </a:solidFill>
            <a:prstDash val="solid"/>
            <a:round/>
            <a:headEnd len="med" w="med" type="none"/>
            <a:tailEnd len="med" w="med" type="none"/>
          </a:ln>
        </p:spPr>
      </p:cxnSp>
      <p:sp>
        <p:nvSpPr>
          <p:cNvPr id="80" name="Google Shape;80;p14"/>
          <p:cNvSpPr txBox="1"/>
          <p:nvPr/>
        </p:nvSpPr>
        <p:spPr>
          <a:xfrm>
            <a:off x="640150" y="739250"/>
            <a:ext cx="3000000" cy="117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3000">
                <a:solidFill>
                  <a:schemeClr val="dk1"/>
                </a:solidFill>
                <a:latin typeface="Lato"/>
                <a:ea typeface="Lato"/>
                <a:cs typeface="Lato"/>
                <a:sym typeface="Lato"/>
              </a:rPr>
              <a:t>Grading </a:t>
            </a:r>
            <a:endParaRPr b="1" sz="3000">
              <a:solidFill>
                <a:schemeClr val="dk1"/>
              </a:solidFill>
              <a:latin typeface="Lato"/>
              <a:ea typeface="Lato"/>
              <a:cs typeface="Lato"/>
              <a:sym typeface="Lato"/>
            </a:endParaRPr>
          </a:p>
          <a:p>
            <a:pPr indent="0" lvl="0" marL="0" rtl="0" algn="l">
              <a:lnSpc>
                <a:spcPct val="115000"/>
              </a:lnSpc>
              <a:spcBef>
                <a:spcPts val="0"/>
              </a:spcBef>
              <a:spcAft>
                <a:spcPts val="0"/>
              </a:spcAft>
              <a:buNone/>
            </a:pPr>
            <a:r>
              <a:rPr b="1" lang="en" sz="3000">
                <a:solidFill>
                  <a:schemeClr val="dk2"/>
                </a:solidFill>
                <a:latin typeface="Lato"/>
                <a:ea typeface="Lato"/>
                <a:cs typeface="Lato"/>
                <a:sym typeface="Lato"/>
              </a:rPr>
              <a:t>takes time</a:t>
            </a:r>
            <a:endParaRPr b="1" sz="3000">
              <a:solidFill>
                <a:schemeClr val="dk2"/>
              </a:solidFill>
              <a:latin typeface="Lato"/>
              <a:ea typeface="Lato"/>
              <a:cs typeface="Lato"/>
              <a:sym typeface="Lato"/>
            </a:endParaRPr>
          </a:p>
        </p:txBody>
      </p:sp>
      <p:sp>
        <p:nvSpPr>
          <p:cNvPr id="81" name="Google Shape;81;p14"/>
          <p:cNvSpPr txBox="1"/>
          <p:nvPr/>
        </p:nvSpPr>
        <p:spPr>
          <a:xfrm>
            <a:off x="4994100" y="739250"/>
            <a:ext cx="3000000" cy="117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3000">
                <a:solidFill>
                  <a:schemeClr val="dk1"/>
                </a:solidFill>
                <a:latin typeface="Lato"/>
                <a:ea typeface="Lato"/>
                <a:cs typeface="Lato"/>
                <a:sym typeface="Lato"/>
              </a:rPr>
              <a:t>Lesson planning</a:t>
            </a:r>
            <a:endParaRPr b="1" sz="3000">
              <a:solidFill>
                <a:schemeClr val="dk1"/>
              </a:solidFill>
              <a:latin typeface="Lato"/>
              <a:ea typeface="Lato"/>
              <a:cs typeface="Lato"/>
              <a:sym typeface="Lato"/>
            </a:endParaRPr>
          </a:p>
          <a:p>
            <a:pPr indent="0" lvl="0" marL="0" rtl="0" algn="l">
              <a:lnSpc>
                <a:spcPct val="115000"/>
              </a:lnSpc>
              <a:spcBef>
                <a:spcPts val="0"/>
              </a:spcBef>
              <a:spcAft>
                <a:spcPts val="0"/>
              </a:spcAft>
              <a:buNone/>
            </a:pPr>
            <a:r>
              <a:rPr b="1" lang="en" sz="3000">
                <a:solidFill>
                  <a:schemeClr val="dk2"/>
                </a:solidFill>
                <a:latin typeface="Lato"/>
                <a:ea typeface="Lato"/>
                <a:cs typeface="Lato"/>
                <a:sym typeface="Lato"/>
              </a:rPr>
              <a:t>takes time</a:t>
            </a:r>
            <a:endParaRPr b="1" sz="3000">
              <a:solidFill>
                <a:schemeClr val="dk2"/>
              </a:solidFill>
              <a:latin typeface="Lato"/>
              <a:ea typeface="Lato"/>
              <a:cs typeface="Lato"/>
              <a:sym typeface="Lato"/>
            </a:endParaRPr>
          </a:p>
        </p:txBody>
      </p:sp>
      <p:sp>
        <p:nvSpPr>
          <p:cNvPr id="82" name="Google Shape;82;p14"/>
          <p:cNvSpPr txBox="1"/>
          <p:nvPr/>
        </p:nvSpPr>
        <p:spPr>
          <a:xfrm>
            <a:off x="640150" y="3151400"/>
            <a:ext cx="3723300" cy="117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3000">
                <a:solidFill>
                  <a:schemeClr val="dk1"/>
                </a:solidFill>
                <a:latin typeface="Lato"/>
                <a:ea typeface="Lato"/>
                <a:cs typeface="Lato"/>
                <a:sym typeface="Lato"/>
              </a:rPr>
              <a:t>Meeting with students </a:t>
            </a:r>
            <a:r>
              <a:rPr b="1" lang="en" sz="3000">
                <a:solidFill>
                  <a:schemeClr val="dk2"/>
                </a:solidFill>
                <a:latin typeface="Lato"/>
                <a:ea typeface="Lato"/>
                <a:cs typeface="Lato"/>
                <a:sym typeface="Lato"/>
              </a:rPr>
              <a:t>t</a:t>
            </a:r>
            <a:r>
              <a:rPr b="1" lang="en" sz="3000">
                <a:solidFill>
                  <a:schemeClr val="dk2"/>
                </a:solidFill>
                <a:latin typeface="Lato"/>
                <a:ea typeface="Lato"/>
                <a:cs typeface="Lato"/>
                <a:sym typeface="Lato"/>
              </a:rPr>
              <a:t>akes time</a:t>
            </a:r>
            <a:endParaRPr b="1" sz="3000">
              <a:solidFill>
                <a:schemeClr val="dk2"/>
              </a:solidFill>
              <a:latin typeface="Lato"/>
              <a:ea typeface="Lato"/>
              <a:cs typeface="Lato"/>
              <a:sym typeface="Lato"/>
            </a:endParaRPr>
          </a:p>
        </p:txBody>
      </p:sp>
      <p:sp>
        <p:nvSpPr>
          <p:cNvPr id="83" name="Google Shape;83;p14"/>
          <p:cNvSpPr txBox="1"/>
          <p:nvPr/>
        </p:nvSpPr>
        <p:spPr>
          <a:xfrm>
            <a:off x="4994100" y="3124275"/>
            <a:ext cx="3723300" cy="117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3000">
                <a:solidFill>
                  <a:schemeClr val="dk1"/>
                </a:solidFill>
                <a:latin typeface="Lato"/>
                <a:ea typeface="Lato"/>
                <a:cs typeface="Lato"/>
                <a:sym typeface="Lato"/>
              </a:rPr>
              <a:t>Designing around ChatGPT</a:t>
            </a:r>
            <a:r>
              <a:rPr b="1" lang="en" sz="3000">
                <a:solidFill>
                  <a:schemeClr val="dk1"/>
                </a:solidFill>
                <a:latin typeface="Lato"/>
                <a:ea typeface="Lato"/>
                <a:cs typeface="Lato"/>
                <a:sym typeface="Lato"/>
              </a:rPr>
              <a:t> </a:t>
            </a:r>
            <a:r>
              <a:rPr b="1" lang="en" sz="3000">
                <a:solidFill>
                  <a:schemeClr val="dk2"/>
                </a:solidFill>
                <a:latin typeface="Lato"/>
                <a:ea typeface="Lato"/>
                <a:cs typeface="Lato"/>
                <a:sym typeface="Lato"/>
              </a:rPr>
              <a:t>takes time</a:t>
            </a:r>
            <a:endParaRPr b="1" sz="3000">
              <a:solidFill>
                <a:schemeClr val="dk2"/>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2"/>
          <p:cNvSpPr txBox="1"/>
          <p:nvPr>
            <p:ph type="title"/>
          </p:nvPr>
        </p:nvSpPr>
        <p:spPr>
          <a:xfrm>
            <a:off x="256200" y="65400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The assumption was </a:t>
            </a:r>
            <a:r>
              <a:rPr lang="en" sz="5000">
                <a:solidFill>
                  <a:schemeClr val="accent5"/>
                </a:solidFill>
              </a:rPr>
              <a:t>valid.</a:t>
            </a:r>
            <a:endParaRPr sz="5000">
              <a:solidFill>
                <a:schemeClr val="accent5"/>
              </a:solidFill>
            </a:endParaRPr>
          </a:p>
          <a:p>
            <a:pPr indent="0" lvl="0" marL="0" rtl="0" algn="l">
              <a:spcBef>
                <a:spcPts val="0"/>
              </a:spcBef>
              <a:spcAft>
                <a:spcPts val="0"/>
              </a:spcAft>
              <a:buNone/>
            </a:pPr>
            <a:r>
              <a:t/>
            </a:r>
            <a:endParaRPr b="0" sz="1100"/>
          </a:p>
          <a:p>
            <a:pPr indent="0" lvl="0" marL="0" rtl="0" algn="l">
              <a:spcBef>
                <a:spcPts val="0"/>
              </a:spcBef>
              <a:spcAft>
                <a:spcPts val="0"/>
              </a:spcAft>
              <a:buNone/>
            </a:pPr>
            <a:r>
              <a:rPr b="0" lang="en" sz="3600"/>
              <a:t>While being forced to use a formal process created </a:t>
            </a:r>
            <a:r>
              <a:rPr b="0" lang="en" sz="3600">
                <a:solidFill>
                  <a:schemeClr val="accent5"/>
                </a:solidFill>
              </a:rPr>
              <a:t>upfront stress</a:t>
            </a:r>
            <a:r>
              <a:rPr b="0" lang="en" sz="3600"/>
              <a:t>, participants </a:t>
            </a:r>
            <a:r>
              <a:rPr b="0" lang="en" sz="3600">
                <a:solidFill>
                  <a:schemeClr val="accent5"/>
                </a:solidFill>
              </a:rPr>
              <a:t>preferred it in hindsight</a:t>
            </a:r>
            <a:r>
              <a:rPr b="0" lang="en" sz="3600"/>
              <a:t>.</a:t>
            </a:r>
            <a:endParaRPr b="0" sz="3600">
              <a:solidFill>
                <a:schemeClr val="accent5"/>
              </a:solidFill>
            </a:endParaRPr>
          </a:p>
          <a:p>
            <a:pPr indent="0" lvl="0" marL="0" rtl="0" algn="l">
              <a:spcBef>
                <a:spcPts val="0"/>
              </a:spcBef>
              <a:spcAft>
                <a:spcPts val="0"/>
              </a:spcAft>
              <a:buNone/>
            </a:pPr>
            <a:r>
              <a:t/>
            </a:r>
            <a:endParaRPr sz="5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8" name="Shape 208"/>
        <p:cNvGrpSpPr/>
        <p:nvPr/>
      </p:nvGrpSpPr>
      <p:grpSpPr>
        <a:xfrm>
          <a:off x="0" y="0"/>
          <a:ext cx="0" cy="0"/>
          <a:chOff x="0" y="0"/>
          <a:chExt cx="0" cy="0"/>
        </a:xfrm>
      </p:grpSpPr>
      <p:sp>
        <p:nvSpPr>
          <p:cNvPr id="209" name="Google Shape;209;p33"/>
          <p:cNvSpPr txBox="1"/>
          <p:nvPr>
            <p:ph idx="4294967295" type="subTitle"/>
          </p:nvPr>
        </p:nvSpPr>
        <p:spPr>
          <a:xfrm>
            <a:off x="992400" y="1242875"/>
            <a:ext cx="7159200" cy="3759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b="1" lang="en" sz="3450">
                <a:latin typeface="Arial"/>
                <a:ea typeface="Arial"/>
                <a:cs typeface="Arial"/>
                <a:sym typeface="Arial"/>
              </a:rPr>
              <a:t>Make peer grading </a:t>
            </a:r>
            <a:r>
              <a:rPr b="1" lang="en" sz="3450">
                <a:solidFill>
                  <a:schemeClr val="accent5"/>
                </a:solidFill>
                <a:latin typeface="Arial"/>
                <a:ea typeface="Arial"/>
                <a:cs typeface="Arial"/>
                <a:sym typeface="Arial"/>
              </a:rPr>
              <a:t>easier</a:t>
            </a:r>
            <a:r>
              <a:rPr b="1" lang="en" sz="3450">
                <a:latin typeface="Arial"/>
                <a:ea typeface="Arial"/>
                <a:cs typeface="Arial"/>
                <a:sym typeface="Arial"/>
              </a:rPr>
              <a:t> and allow students to </a:t>
            </a:r>
            <a:r>
              <a:rPr b="1" lang="en" sz="3450">
                <a:solidFill>
                  <a:schemeClr val="accent5"/>
                </a:solidFill>
                <a:latin typeface="Arial"/>
                <a:ea typeface="Arial"/>
                <a:cs typeface="Arial"/>
                <a:sym typeface="Arial"/>
              </a:rPr>
              <a:t>flag assignments </a:t>
            </a:r>
            <a:r>
              <a:rPr b="1" lang="en" sz="3450">
                <a:latin typeface="Arial"/>
                <a:ea typeface="Arial"/>
                <a:cs typeface="Arial"/>
                <a:sym typeface="Arial"/>
              </a:rPr>
              <a:t>that need help. Identify which students’ opinions to </a:t>
            </a:r>
            <a:r>
              <a:rPr b="1" lang="en" sz="3450">
                <a:solidFill>
                  <a:schemeClr val="accent5"/>
                </a:solidFill>
                <a:latin typeface="Arial"/>
                <a:ea typeface="Arial"/>
                <a:cs typeface="Arial"/>
                <a:sym typeface="Arial"/>
              </a:rPr>
              <a:t>trust most</a:t>
            </a:r>
            <a:r>
              <a:rPr b="1" lang="en" sz="3450">
                <a:latin typeface="Arial"/>
                <a:ea typeface="Arial"/>
                <a:cs typeface="Arial"/>
                <a:sym typeface="Arial"/>
              </a:rPr>
              <a:t> over time.</a:t>
            </a:r>
            <a:endParaRPr b="1" sz="4100"/>
          </a:p>
        </p:txBody>
      </p:sp>
      <p:sp>
        <p:nvSpPr>
          <p:cNvPr id="210" name="Google Shape;210;p33"/>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100">
                <a:latin typeface="Lato"/>
                <a:ea typeface="Lato"/>
                <a:cs typeface="Lato"/>
                <a:sym typeface="Lato"/>
              </a:rPr>
              <a:t>HMW direct the teachers' attention to the assignments that need the most help?</a:t>
            </a:r>
            <a:endParaRPr b="0" sz="2100">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4"/>
          <p:cNvSpPr txBox="1"/>
          <p:nvPr>
            <p:ph type="title"/>
          </p:nvPr>
        </p:nvSpPr>
        <p:spPr>
          <a:xfrm>
            <a:off x="256200" y="65400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Underlying assumption:</a:t>
            </a:r>
            <a:endParaRPr sz="5000"/>
          </a:p>
          <a:p>
            <a:pPr indent="0" lvl="0" marL="0" rtl="0" algn="l">
              <a:spcBef>
                <a:spcPts val="1000"/>
              </a:spcBef>
              <a:spcAft>
                <a:spcPts val="0"/>
              </a:spcAft>
              <a:buClr>
                <a:srgbClr val="000000"/>
              </a:buClr>
              <a:buSzPts val="1100"/>
              <a:buFont typeface="Arial"/>
              <a:buNone/>
            </a:pPr>
            <a:r>
              <a:rPr b="0" lang="en" sz="3200"/>
              <a:t>Peers can </a:t>
            </a:r>
            <a:r>
              <a:rPr b="0" lang="en" sz="3200">
                <a:solidFill>
                  <a:schemeClr val="accent5"/>
                </a:solidFill>
              </a:rPr>
              <a:t>reliably identify</a:t>
            </a:r>
            <a:r>
              <a:rPr b="0" lang="en" sz="3200"/>
              <a:t> which assignments need </a:t>
            </a:r>
            <a:r>
              <a:rPr b="0" lang="en" sz="3200">
                <a:solidFill>
                  <a:schemeClr val="accent5"/>
                </a:solidFill>
              </a:rPr>
              <a:t>the most help</a:t>
            </a:r>
            <a:r>
              <a:rPr b="0" lang="en" sz="3200"/>
              <a:t> from a teacher.</a:t>
            </a:r>
            <a:endParaRPr b="0" sz="3200"/>
          </a:p>
          <a:p>
            <a:pPr indent="0" lvl="0" marL="0" rtl="0" algn="l">
              <a:spcBef>
                <a:spcPts val="0"/>
              </a:spcBef>
              <a:spcAft>
                <a:spcPts val="0"/>
              </a:spcAft>
              <a:buNone/>
            </a:pPr>
            <a:r>
              <a:t/>
            </a:r>
            <a:endParaRPr sz="5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5"/>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test: </a:t>
            </a:r>
            <a:r>
              <a:rPr lang="en">
                <a:solidFill>
                  <a:schemeClr val="accent5"/>
                </a:solidFill>
              </a:rPr>
              <a:t>Experiment</a:t>
            </a:r>
            <a:endParaRPr>
              <a:solidFill>
                <a:schemeClr val="accent5"/>
              </a:solidFill>
            </a:endParaRPr>
          </a:p>
        </p:txBody>
      </p:sp>
      <p:pic>
        <p:nvPicPr>
          <p:cNvPr id="221" name="Google Shape;221;p35"/>
          <p:cNvPicPr preferRelativeResize="0"/>
          <p:nvPr/>
        </p:nvPicPr>
        <p:blipFill>
          <a:blip r:embed="rId3">
            <a:alphaModFix/>
          </a:blip>
          <a:stretch>
            <a:fillRect/>
          </a:stretch>
        </p:blipFill>
        <p:spPr>
          <a:xfrm>
            <a:off x="5286369" y="0"/>
            <a:ext cx="3857633" cy="5143501"/>
          </a:xfrm>
          <a:prstGeom prst="rect">
            <a:avLst/>
          </a:prstGeom>
          <a:noFill/>
          <a:ln>
            <a:noFill/>
          </a:ln>
        </p:spPr>
      </p:pic>
      <p:pic>
        <p:nvPicPr>
          <p:cNvPr id="222" name="Google Shape;222;p35"/>
          <p:cNvPicPr preferRelativeResize="0"/>
          <p:nvPr/>
        </p:nvPicPr>
        <p:blipFill>
          <a:blip r:embed="rId4">
            <a:alphaModFix/>
          </a:blip>
          <a:stretch>
            <a:fillRect/>
          </a:stretch>
        </p:blipFill>
        <p:spPr>
          <a:xfrm>
            <a:off x="257375" y="2423375"/>
            <a:ext cx="4981569" cy="2263150"/>
          </a:xfrm>
          <a:prstGeom prst="rect">
            <a:avLst/>
          </a:prstGeom>
          <a:noFill/>
          <a:ln>
            <a:noFill/>
          </a:ln>
        </p:spPr>
      </p:pic>
      <p:sp>
        <p:nvSpPr>
          <p:cNvPr id="223" name="Google Shape;223;p35"/>
          <p:cNvSpPr txBox="1"/>
          <p:nvPr/>
        </p:nvSpPr>
        <p:spPr>
          <a:xfrm>
            <a:off x="401200" y="1260475"/>
            <a:ext cx="4123500" cy="358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accent5"/>
                </a:solidFill>
              </a:rPr>
              <a:t>12 participants</a:t>
            </a:r>
            <a:r>
              <a:rPr lang="en" sz="1800">
                <a:solidFill>
                  <a:schemeClr val="dk2"/>
                </a:solidFill>
              </a:rPr>
              <a:t> ranked the </a:t>
            </a:r>
            <a:r>
              <a:rPr b="1" lang="en" sz="1800">
                <a:solidFill>
                  <a:schemeClr val="accent5"/>
                </a:solidFill>
              </a:rPr>
              <a:t>quality</a:t>
            </a:r>
            <a:r>
              <a:rPr lang="en" sz="1800">
                <a:solidFill>
                  <a:schemeClr val="dk2"/>
                </a:solidFill>
              </a:rPr>
              <a:t> of the introduction to 3 PWR RBAs.</a:t>
            </a:r>
            <a:endParaRPr sz="1800">
              <a:solidFill>
                <a:schemeClr val="dk2"/>
              </a:solidFill>
            </a:endParaRPr>
          </a:p>
          <a:p>
            <a:pPr indent="0" lvl="0" marL="0" rtl="0" algn="l">
              <a:lnSpc>
                <a:spcPct val="115000"/>
              </a:lnSpc>
              <a:spcBef>
                <a:spcPts val="0"/>
              </a:spcBef>
              <a:spcAft>
                <a:spcPts val="0"/>
              </a:spcAft>
              <a:buNone/>
            </a:pPr>
            <a:r>
              <a:t/>
            </a:r>
            <a:endParaRPr sz="1800">
              <a:solidFill>
                <a:schemeClr val="dk2"/>
              </a:solidFill>
            </a:endParaRPr>
          </a:p>
          <a:p>
            <a:pPr indent="0" lvl="0" marL="0" rtl="0" algn="l">
              <a:lnSpc>
                <a:spcPct val="115000"/>
              </a:lnSpc>
              <a:spcBef>
                <a:spcPts val="0"/>
              </a:spcBef>
              <a:spcAft>
                <a:spcPts val="0"/>
              </a:spcAft>
              <a:buClr>
                <a:schemeClr val="dk2"/>
              </a:buClr>
              <a:buSzPts val="1100"/>
              <a:buFont typeface="Arial"/>
              <a:buNone/>
            </a:pPr>
            <a:r>
              <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256200" y="65400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The assumption was </a:t>
            </a:r>
            <a:r>
              <a:rPr lang="en" sz="5000">
                <a:solidFill>
                  <a:schemeClr val="accent5"/>
                </a:solidFill>
              </a:rPr>
              <a:t>valid.</a:t>
            </a:r>
            <a:endParaRPr sz="5000">
              <a:solidFill>
                <a:schemeClr val="accent5"/>
              </a:solidFill>
            </a:endParaRPr>
          </a:p>
          <a:p>
            <a:pPr indent="0" lvl="0" marL="0" rtl="0" algn="l">
              <a:spcBef>
                <a:spcPts val="0"/>
              </a:spcBef>
              <a:spcAft>
                <a:spcPts val="0"/>
              </a:spcAft>
              <a:buNone/>
            </a:pPr>
            <a:r>
              <a:t/>
            </a:r>
            <a:endParaRPr b="0" sz="1100"/>
          </a:p>
          <a:p>
            <a:pPr indent="0" lvl="0" marL="0" rtl="0" algn="l">
              <a:spcBef>
                <a:spcPts val="0"/>
              </a:spcBef>
              <a:spcAft>
                <a:spcPts val="0"/>
              </a:spcAft>
              <a:buNone/>
            </a:pPr>
            <a:r>
              <a:rPr b="0" lang="en" sz="3600"/>
              <a:t>While </a:t>
            </a:r>
            <a:r>
              <a:rPr b="0" lang="en" sz="3600">
                <a:solidFill>
                  <a:schemeClr val="accent5"/>
                </a:solidFill>
              </a:rPr>
              <a:t>different writing styles</a:t>
            </a:r>
            <a:r>
              <a:rPr b="0" lang="en" sz="3600"/>
              <a:t> made comparison </a:t>
            </a:r>
            <a:r>
              <a:rPr b="0" lang="en" sz="3600"/>
              <a:t>tricky</a:t>
            </a:r>
            <a:r>
              <a:rPr b="0" lang="en" sz="3600"/>
              <a:t>, there was a </a:t>
            </a:r>
            <a:r>
              <a:rPr b="0" lang="en" sz="3600">
                <a:solidFill>
                  <a:schemeClr val="accent5"/>
                </a:solidFill>
              </a:rPr>
              <a:t>clear consensus</a:t>
            </a:r>
            <a:r>
              <a:rPr b="0" lang="en" sz="3600"/>
              <a:t> on the best and worst introductions.</a:t>
            </a:r>
            <a:endParaRPr b="0" sz="3600">
              <a:solidFill>
                <a:schemeClr val="accent5"/>
              </a:solidFill>
            </a:endParaRPr>
          </a:p>
          <a:p>
            <a:pPr indent="0" lvl="0" marL="0" rtl="0" algn="l">
              <a:spcBef>
                <a:spcPts val="0"/>
              </a:spcBef>
              <a:spcAft>
                <a:spcPts val="0"/>
              </a:spcAft>
              <a:buNone/>
            </a:pPr>
            <a:r>
              <a:t/>
            </a:r>
            <a:endParaRPr sz="5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2" name="Shape 232"/>
        <p:cNvGrpSpPr/>
        <p:nvPr/>
      </p:nvGrpSpPr>
      <p:grpSpPr>
        <a:xfrm>
          <a:off x="0" y="0"/>
          <a:ext cx="0" cy="0"/>
          <a:chOff x="0" y="0"/>
          <a:chExt cx="0" cy="0"/>
        </a:xfrm>
      </p:grpSpPr>
      <p:pic>
        <p:nvPicPr>
          <p:cNvPr id="233" name="Google Shape;233;p37"/>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234" name="Google Shape;234;p37"/>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35" name="Google Shape;235;p37"/>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Going Forward</a:t>
            </a:r>
            <a:endParaRPr b="1" sz="3000">
              <a:solidFill>
                <a:schemeClr val="lt2"/>
              </a:solidFill>
              <a:latin typeface="Raleway"/>
              <a:ea typeface="Raleway"/>
              <a:cs typeface="Raleway"/>
              <a:sym typeface="Raleway"/>
            </a:endParaRPr>
          </a:p>
        </p:txBody>
      </p:sp>
      <p:sp>
        <p:nvSpPr>
          <p:cNvPr id="236" name="Google Shape;236;p37"/>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Participant Bias</a:t>
            </a:r>
            <a:br>
              <a:rPr lang="en" sz="1200">
                <a:latin typeface="Raleway"/>
                <a:ea typeface="Raleway"/>
                <a:cs typeface="Raleway"/>
                <a:sym typeface="Raleway"/>
              </a:rPr>
            </a:br>
            <a:r>
              <a:rPr lang="en" sz="1200">
                <a:latin typeface="Raleway"/>
                <a:ea typeface="Raleway"/>
                <a:cs typeface="Raleway"/>
                <a:sym typeface="Raleway"/>
              </a:rPr>
              <a:t>Is everything easier with Stanford students?</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Who’s left behind?</a:t>
            </a:r>
            <a:br>
              <a:rPr lang="en" sz="1400">
                <a:latin typeface="Raleway"/>
                <a:ea typeface="Raleway"/>
                <a:cs typeface="Raleway"/>
                <a:sym typeface="Raleway"/>
              </a:rPr>
            </a:br>
            <a:r>
              <a:rPr lang="en" sz="1200">
                <a:latin typeface="Raleway"/>
                <a:ea typeface="Raleway"/>
                <a:cs typeface="Raleway"/>
                <a:sym typeface="Raleway"/>
              </a:rPr>
              <a:t>Many students lack access to reliable internet.</a:t>
            </a:r>
            <a:endParaRPr sz="1200">
              <a:latin typeface="Raleway"/>
              <a:ea typeface="Raleway"/>
              <a:cs typeface="Raleway"/>
              <a:sym typeface="Raleway"/>
            </a:endParaRPr>
          </a:p>
          <a:p>
            <a:pPr indent="-304800" lvl="0" marL="457200" rtl="0" algn="l">
              <a:spcBef>
                <a:spcPts val="1000"/>
              </a:spcBef>
              <a:spcAft>
                <a:spcPts val="1000"/>
              </a:spcAft>
              <a:buClr>
                <a:schemeClr val="dk1"/>
              </a:buClr>
              <a:buSzPts val="1200"/>
              <a:buFont typeface="Raleway"/>
              <a:buChar char="➔"/>
            </a:pPr>
            <a:r>
              <a:rPr b="1" lang="en" sz="1400">
                <a:solidFill>
                  <a:schemeClr val="dk1"/>
                </a:solidFill>
                <a:latin typeface="Raleway"/>
                <a:ea typeface="Raleway"/>
                <a:cs typeface="Raleway"/>
                <a:sym typeface="Raleway"/>
              </a:rPr>
              <a:t>Choosing a Solution</a:t>
            </a:r>
            <a:br>
              <a:rPr lang="en" sz="1400">
                <a:latin typeface="Raleway"/>
                <a:ea typeface="Raleway"/>
                <a:cs typeface="Raleway"/>
                <a:sym typeface="Raleway"/>
              </a:rPr>
            </a:br>
            <a:r>
              <a:rPr lang="en" sz="1200">
                <a:latin typeface="Raleway"/>
                <a:ea typeface="Raleway"/>
                <a:cs typeface="Raleway"/>
                <a:sym typeface="Raleway"/>
              </a:rPr>
              <a:t>They all look potentially viable—we’d love to hear your thoughts!</a:t>
            </a:r>
            <a:endParaRPr sz="1200">
              <a:latin typeface="Raleway"/>
              <a:ea typeface="Raleway"/>
              <a:cs typeface="Raleway"/>
              <a:sym typeface="Raleway"/>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8"/>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A: Solutions</a:t>
            </a:r>
            <a:endParaRPr/>
          </a:p>
        </p:txBody>
      </p:sp>
      <p:sp>
        <p:nvSpPr>
          <p:cNvPr id="242" name="Google Shape;242;p38"/>
          <p:cNvSpPr txBox="1"/>
          <p:nvPr/>
        </p:nvSpPr>
        <p:spPr>
          <a:xfrm>
            <a:off x="387625" y="1066650"/>
            <a:ext cx="3137700" cy="38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i="1" lang="en" sz="800">
                <a:solidFill>
                  <a:schemeClr val="dk2"/>
                </a:solidFill>
                <a:highlight>
                  <a:srgbClr val="FFFF00"/>
                </a:highlight>
              </a:rPr>
              <a:t>HMW make the wait for office hours just as much an opportunity for learning as the time spent with the teacher themself?</a:t>
            </a:r>
            <a:endParaRPr i="1" sz="800">
              <a:solidFill>
                <a:schemeClr val="dk2"/>
              </a:solidFill>
              <a:highlight>
                <a:srgbClr val="FFFF00"/>
              </a:highlight>
            </a:endParaRPr>
          </a:p>
          <a:p>
            <a:pPr indent="0" lvl="0" marL="0" rtl="0" algn="l">
              <a:lnSpc>
                <a:spcPct val="115000"/>
              </a:lnSpc>
              <a:spcBef>
                <a:spcPts val="0"/>
              </a:spcBef>
              <a:spcAft>
                <a:spcPts val="0"/>
              </a:spcAft>
              <a:buClr>
                <a:schemeClr val="dk2"/>
              </a:buClr>
              <a:buSzPts val="1100"/>
              <a:buFont typeface="Arial"/>
              <a:buNone/>
            </a:pPr>
            <a:r>
              <a:t/>
            </a:r>
            <a:endParaRPr i="1" sz="800">
              <a:solidFill>
                <a:schemeClr val="dk2"/>
              </a:solidFill>
            </a:endParaRPr>
          </a:p>
          <a:p>
            <a:pPr indent="0" lvl="0" marL="0" rtl="0" algn="l">
              <a:lnSpc>
                <a:spcPct val="115000"/>
              </a:lnSpc>
              <a:spcBef>
                <a:spcPts val="0"/>
              </a:spcBef>
              <a:spcAft>
                <a:spcPts val="0"/>
              </a:spcAft>
              <a:buClr>
                <a:schemeClr val="dk2"/>
              </a:buClr>
              <a:buSzPts val="1100"/>
              <a:buFont typeface="Arial"/>
              <a:buNone/>
            </a:pPr>
            <a:r>
              <a:t/>
            </a:r>
            <a:endParaRPr sz="800">
              <a:solidFill>
                <a:schemeClr val="dk2"/>
              </a:solidFill>
            </a:endParaRPr>
          </a:p>
          <a:p>
            <a:pPr indent="0" lvl="0" marL="0" rtl="0" algn="l">
              <a:lnSpc>
                <a:spcPct val="115000"/>
              </a:lnSpc>
              <a:spcBef>
                <a:spcPts val="0"/>
              </a:spcBef>
              <a:spcAft>
                <a:spcPts val="0"/>
              </a:spcAft>
              <a:buClr>
                <a:schemeClr val="dk2"/>
              </a:buClr>
              <a:buSzPts val="1100"/>
              <a:buFont typeface="Arial"/>
              <a:buNone/>
            </a:pPr>
            <a:r>
              <a:rPr b="1" lang="en" sz="600">
                <a:solidFill>
                  <a:schemeClr val="dk2"/>
                </a:solidFill>
              </a:rPr>
              <a:t>Solutions:</a:t>
            </a:r>
            <a:endParaRPr b="1"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highlight>
                  <a:srgbClr val="00FFFF"/>
                </a:highlight>
              </a:rPr>
              <a:t>Create groups during the wait time of OH/tutoring to spend time working on similar problems with classmates ➕ 🍜🥽</a:t>
            </a:r>
            <a:endParaRPr sz="600">
              <a:solidFill>
                <a:schemeClr val="dk2"/>
              </a:solidFill>
              <a:highlight>
                <a:srgbClr val="00FFFF"/>
              </a:highlight>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Notify students who are waiting for a specific problem that the teacher is also working on with another student to listen in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highlight>
                  <a:srgbClr val="00FFFF"/>
                </a:highlight>
              </a:rPr>
              <a:t>Notify students when their turn is next ➕ 👍🥽</a:t>
            </a:r>
            <a:endParaRPr sz="600">
              <a:solidFill>
                <a:schemeClr val="dk2"/>
              </a:solidFill>
              <a:highlight>
                <a:srgbClr val="00FFFF"/>
              </a:highlight>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Group students with different questions together for peer teaching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highlight>
                  <a:srgbClr val="00FFFF"/>
                </a:highlight>
              </a:rPr>
              <a:t>Group students with the same question to ask the teacher together👍➕🥽</a:t>
            </a:r>
            <a:endParaRPr sz="600">
              <a:solidFill>
                <a:schemeClr val="dk2"/>
              </a:solidFill>
              <a:highlight>
                <a:srgbClr val="00FFFF"/>
              </a:highlight>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Prompt students with the same problem to discuss with one another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Pinpoint the exact misunderstanding by giving them work while they wait</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Connect students with peer advisors and volunteer tutors who give information to teachers on what caused the student confusion.</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Let teachers quantify what students need help with</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Integrate office hours into normal lesson time</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Record office hours so students with the same question can watch the explanation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Divide up office hours time on the basis of topic area so students can come even if they don’t have a specific question just general confusion.</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Have students complete a short write-up about their office hours content so other students can use it after ➕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Let students chat/make group chats with other students at office hours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“Make sure you know it’s your turn so you get to focus on other things (and other learning)  before/after”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Know who else is struggling with same problem, get them together (digital, or physical)🥽</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Know who has already solved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b="1" lang="en" sz="600">
                <a:solidFill>
                  <a:schemeClr val="dk2"/>
                </a:solidFill>
                <a:highlight>
                  <a:srgbClr val="00FFFF"/>
                </a:highlight>
              </a:rPr>
              <a:t>Group students with the same question to ask the teacher together, and notify them when they reach the front of the queue👍➕🥽</a:t>
            </a:r>
            <a:endParaRPr b="1" sz="600">
              <a:solidFill>
                <a:schemeClr val="dk2"/>
              </a:solidFill>
              <a:highlight>
                <a:srgbClr val="00FFFF"/>
              </a:highlight>
            </a:endParaRPr>
          </a:p>
          <a:p>
            <a:pPr indent="0" lvl="0" marL="0" rtl="0" algn="l">
              <a:lnSpc>
                <a:spcPct val="115000"/>
              </a:lnSpc>
              <a:spcBef>
                <a:spcPts val="0"/>
              </a:spcBef>
              <a:spcAft>
                <a:spcPts val="0"/>
              </a:spcAft>
              <a:buNone/>
            </a:pPr>
            <a:r>
              <a:t/>
            </a:r>
            <a:endParaRPr sz="800">
              <a:solidFill>
                <a:schemeClr val="dk2"/>
              </a:solidFill>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p:txBody>
      </p:sp>
      <p:sp>
        <p:nvSpPr>
          <p:cNvPr id="243" name="Google Shape;243;p38"/>
          <p:cNvSpPr txBox="1"/>
          <p:nvPr/>
        </p:nvSpPr>
        <p:spPr>
          <a:xfrm>
            <a:off x="3762413" y="1066650"/>
            <a:ext cx="2337900" cy="38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800">
                <a:solidFill>
                  <a:schemeClr val="dk2"/>
                </a:solidFill>
                <a:highlight>
                  <a:srgbClr val="FFFF00"/>
                </a:highlight>
              </a:rPr>
              <a:t>H</a:t>
            </a:r>
            <a:r>
              <a:rPr i="1" lang="en" sz="800">
                <a:solidFill>
                  <a:schemeClr val="dk2"/>
                </a:solidFill>
                <a:highlight>
                  <a:srgbClr val="FFFF00"/>
                </a:highlight>
              </a:rPr>
              <a:t>MW allow students to document their writing process and progress throughout an assignment?</a:t>
            </a:r>
            <a:endParaRPr i="1" sz="800">
              <a:solidFill>
                <a:schemeClr val="dk2"/>
              </a:solidFill>
              <a:highlight>
                <a:srgbClr val="FFFF00"/>
              </a:highlight>
            </a:endParaRPr>
          </a:p>
          <a:p>
            <a:pPr indent="0" lvl="0" marL="0" rtl="0" algn="l">
              <a:lnSpc>
                <a:spcPct val="115000"/>
              </a:lnSpc>
              <a:spcBef>
                <a:spcPts val="0"/>
              </a:spcBef>
              <a:spcAft>
                <a:spcPts val="0"/>
              </a:spcAft>
              <a:buNone/>
            </a:pPr>
            <a:r>
              <a:t/>
            </a:r>
            <a:endParaRPr i="1" sz="800">
              <a:solidFill>
                <a:schemeClr val="dk2"/>
              </a:solidFill>
            </a:endParaRPr>
          </a:p>
          <a:p>
            <a:pPr indent="0" lvl="0" marL="0" rtl="0" algn="l">
              <a:lnSpc>
                <a:spcPct val="115000"/>
              </a:lnSpc>
              <a:spcBef>
                <a:spcPts val="0"/>
              </a:spcBef>
              <a:spcAft>
                <a:spcPts val="0"/>
              </a:spcAft>
              <a:buNone/>
            </a:pPr>
            <a:r>
              <a:rPr b="1" lang="en" sz="600">
                <a:solidFill>
                  <a:schemeClr val="dk2"/>
                </a:solidFill>
              </a:rPr>
              <a:t>Solutions:</a:t>
            </a:r>
            <a:endParaRPr b="1"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b="1" lang="en" sz="600">
                <a:solidFill>
                  <a:schemeClr val="dk2"/>
                </a:solidFill>
                <a:highlight>
                  <a:srgbClr val="00FFFF"/>
                </a:highlight>
              </a:rPr>
              <a:t>System for iterative writing process where all changes are tracked– prompts along the way, short questions for comprehension/sanity checks, etc. ➕ 👍 🍜</a:t>
            </a:r>
            <a:endParaRPr b="1" sz="600">
              <a:solidFill>
                <a:schemeClr val="dk2"/>
              </a:solidFill>
              <a:highlight>
                <a:srgbClr val="00FFFF"/>
              </a:highlight>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System where all work is documented and visible but only the final work is submitted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Submit Individual parts of the writing process for evaluation to teacher, and then at the end stitch each part together to create the final paper ➕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Allow teachers to watch students write live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Force students to submit process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Prompt students to revise their work</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Track all editing and detect copying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Help teachers share writing prompts ChatGPT can’t replicate</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Voice-Recorded Logs: Introduce a feature that allows students to record voice memos where they discuss their ideas, challenges, and breakthroughs while working on the assignment. These recordings could be submitted alongside their final work. ➕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Organize writing competitions/challenges throughout an assignment</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Have an AI ask students questions about their essay after they have submitted it</a:t>
            </a:r>
            <a:endParaRPr sz="600">
              <a:solidFill>
                <a:schemeClr val="dk2"/>
              </a:solidFill>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p:txBody>
      </p:sp>
      <p:sp>
        <p:nvSpPr>
          <p:cNvPr id="244" name="Google Shape;244;p38"/>
          <p:cNvSpPr txBox="1"/>
          <p:nvPr/>
        </p:nvSpPr>
        <p:spPr>
          <a:xfrm>
            <a:off x="6337400" y="1066650"/>
            <a:ext cx="2337900" cy="38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800">
                <a:solidFill>
                  <a:schemeClr val="dk2"/>
                </a:solidFill>
                <a:highlight>
                  <a:srgbClr val="FFFF00"/>
                </a:highlight>
              </a:rPr>
              <a:t>HMW direct the teachers' attention to the assignments that need the most help?</a:t>
            </a:r>
            <a:endParaRPr i="1" sz="800">
              <a:solidFill>
                <a:schemeClr val="dk2"/>
              </a:solidFill>
              <a:highlight>
                <a:srgbClr val="FFFF00"/>
              </a:highlight>
            </a:endParaRPr>
          </a:p>
          <a:p>
            <a:pPr indent="0" lvl="0" marL="0" rtl="0" algn="l">
              <a:lnSpc>
                <a:spcPct val="115000"/>
              </a:lnSpc>
              <a:spcBef>
                <a:spcPts val="0"/>
              </a:spcBef>
              <a:spcAft>
                <a:spcPts val="0"/>
              </a:spcAft>
              <a:buNone/>
            </a:pPr>
            <a:r>
              <a:t/>
            </a:r>
            <a:endParaRPr i="1" sz="800">
              <a:solidFill>
                <a:schemeClr val="dk2"/>
              </a:solidFill>
            </a:endParaRPr>
          </a:p>
          <a:p>
            <a:pPr indent="0" lvl="0" marL="0" rtl="0" algn="l">
              <a:lnSpc>
                <a:spcPct val="115000"/>
              </a:lnSpc>
              <a:spcBef>
                <a:spcPts val="0"/>
              </a:spcBef>
              <a:spcAft>
                <a:spcPts val="0"/>
              </a:spcAft>
              <a:buNone/>
            </a:pPr>
            <a:r>
              <a:rPr b="1" lang="en" sz="600">
                <a:solidFill>
                  <a:schemeClr val="dk2"/>
                </a:solidFill>
              </a:rPr>
              <a:t>Solutions:</a:t>
            </a:r>
            <a:endParaRPr b="1"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Outsource grading to experts in the specific area to free teacher’s time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Incentivize grading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Peer grading ➕🥽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System for students to flag their work if need feedback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Sort Papers/Assignments to be graded based on student’s overall grade (First look is more important than last look)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Randomly assign and rotate through students 👍 </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Enable students and teacher to review assignments</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Detect the general quality of work using AI</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Enable external experts or older peers to grade</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rPr>
              <a:t>Focus students on skill and portfolio building rather than perfect scores</a:t>
            </a:r>
            <a:endParaRPr sz="600">
              <a:solidFill>
                <a:schemeClr val="dk2"/>
              </a:solidFill>
            </a:endParaRPr>
          </a:p>
          <a:p>
            <a:pPr indent="-266700" lvl="0" marL="457200" rtl="0" algn="l">
              <a:lnSpc>
                <a:spcPct val="115000"/>
              </a:lnSpc>
              <a:spcBef>
                <a:spcPts val="0"/>
              </a:spcBef>
              <a:spcAft>
                <a:spcPts val="0"/>
              </a:spcAft>
              <a:buClr>
                <a:schemeClr val="dk2"/>
              </a:buClr>
              <a:buSzPts val="600"/>
              <a:buAutoNum type="arabicPeriod"/>
            </a:pPr>
            <a:r>
              <a:rPr b="1" lang="en" sz="600">
                <a:solidFill>
                  <a:schemeClr val="dk2"/>
                </a:solidFill>
                <a:highlight>
                  <a:srgbClr val="00FFFF"/>
                </a:highlight>
              </a:rPr>
              <a:t>Tool that makes pier grading more easy and ranks quality of peer grades so teachers over time can rely on certain graders more! 👍🥽</a:t>
            </a:r>
            <a:endParaRPr b="1" sz="600">
              <a:solidFill>
                <a:schemeClr val="dk2"/>
              </a:solidFill>
              <a:highlight>
                <a:srgbClr val="00FFFF"/>
              </a:highlight>
            </a:endParaRPr>
          </a:p>
          <a:p>
            <a:pPr indent="-266700" lvl="0" marL="457200" rtl="0" algn="l">
              <a:lnSpc>
                <a:spcPct val="115000"/>
              </a:lnSpc>
              <a:spcBef>
                <a:spcPts val="0"/>
              </a:spcBef>
              <a:spcAft>
                <a:spcPts val="0"/>
              </a:spcAft>
              <a:buClr>
                <a:schemeClr val="dk2"/>
              </a:buClr>
              <a:buSzPts val="600"/>
              <a:buAutoNum type="arabicPeriod"/>
            </a:pPr>
            <a:r>
              <a:rPr lang="en" sz="600">
                <a:solidFill>
                  <a:schemeClr val="dk2"/>
                </a:solidFill>
                <a:highlight>
                  <a:srgbClr val="00FFFF"/>
                </a:highlight>
              </a:rPr>
              <a:t>Is it possible for AI to do the surface-level feedback?</a:t>
            </a:r>
            <a:endParaRPr sz="600">
              <a:solidFill>
                <a:schemeClr val="dk2"/>
              </a:solidFill>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a:p>
            <a:pPr indent="0" lvl="0" marL="0" rtl="0" algn="l">
              <a:lnSpc>
                <a:spcPct val="115000"/>
              </a:lnSpc>
              <a:spcBef>
                <a:spcPts val="0"/>
              </a:spcBef>
              <a:spcAft>
                <a:spcPts val="0"/>
              </a:spcAft>
              <a:buNone/>
            </a:pPr>
            <a:r>
              <a:t/>
            </a:r>
            <a:endParaRPr b="1" sz="800">
              <a:solidFill>
                <a:schemeClr val="dk2"/>
              </a:solidFill>
              <a:highlight>
                <a:srgbClr val="00FFFF"/>
              </a:high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9"/>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B: HMWs</a:t>
            </a:r>
            <a:endParaRPr/>
          </a:p>
        </p:txBody>
      </p:sp>
      <p:pic>
        <p:nvPicPr>
          <p:cNvPr id="250" name="Google Shape;250;p39"/>
          <p:cNvPicPr preferRelativeResize="0"/>
          <p:nvPr/>
        </p:nvPicPr>
        <p:blipFill>
          <a:blip r:embed="rId3">
            <a:alphaModFix/>
          </a:blip>
          <a:stretch>
            <a:fillRect/>
          </a:stretch>
        </p:blipFill>
        <p:spPr>
          <a:xfrm>
            <a:off x="303300" y="1115500"/>
            <a:ext cx="5050035" cy="3787526"/>
          </a:xfrm>
          <a:prstGeom prst="rect">
            <a:avLst/>
          </a:prstGeom>
          <a:noFill/>
          <a:ln>
            <a:noFill/>
          </a:ln>
        </p:spPr>
      </p:pic>
      <p:sp>
        <p:nvSpPr>
          <p:cNvPr id="251" name="Google Shape;251;p39"/>
          <p:cNvSpPr txBox="1"/>
          <p:nvPr/>
        </p:nvSpPr>
        <p:spPr>
          <a:xfrm>
            <a:off x="5822525" y="1703650"/>
            <a:ext cx="3049500" cy="276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Used a physical sticky note wall and heat-map voting.</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Some POVs were much easier to generate lots of solutions for than others.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Wound up generating four POVs and then picking 3 after creating our HMWs.</a:t>
            </a:r>
            <a:endParaRPr>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0"/>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C: Peer Grading Test</a:t>
            </a:r>
            <a:endParaRPr/>
          </a:p>
        </p:txBody>
      </p:sp>
      <p:pic>
        <p:nvPicPr>
          <p:cNvPr id="257" name="Google Shape;257;p40"/>
          <p:cNvPicPr preferRelativeResize="0"/>
          <p:nvPr/>
        </p:nvPicPr>
        <p:blipFill>
          <a:blip r:embed="rId3">
            <a:alphaModFix/>
          </a:blip>
          <a:stretch>
            <a:fillRect/>
          </a:stretch>
        </p:blipFill>
        <p:spPr>
          <a:xfrm>
            <a:off x="755525" y="1203575"/>
            <a:ext cx="3524250" cy="3524250"/>
          </a:xfrm>
          <a:prstGeom prst="rect">
            <a:avLst/>
          </a:prstGeom>
          <a:noFill/>
          <a:ln>
            <a:noFill/>
          </a:ln>
        </p:spPr>
      </p:pic>
      <p:sp>
        <p:nvSpPr>
          <p:cNvPr id="258" name="Google Shape;258;p40"/>
          <p:cNvSpPr txBox="1"/>
          <p:nvPr/>
        </p:nvSpPr>
        <p:spPr>
          <a:xfrm>
            <a:off x="4865675" y="1203575"/>
            <a:ext cx="3958200" cy="407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https://docs.google.com/forms/d/1Q_8Z3Vx9GXDykVuHjTUSQVZI6AmvMxxDauOUYv9msdg/edit</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sz="1300"/>
              <a:t>Participant information:</a:t>
            </a:r>
            <a:r>
              <a:rPr lang="en" sz="1300"/>
              <a:t> 12 stanford students, sourced from the debate team and Toyon hall.</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What worked:</a:t>
            </a:r>
            <a:r>
              <a:rPr lang="en" sz="1300"/>
              <a:t> Many participants felt very confident in their answers. The only bottleneck on time was reading speed.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What didn’t:</a:t>
            </a:r>
            <a:r>
              <a:rPr lang="en" sz="1300"/>
              <a:t> Other participants were unclear on what “best” was across different writing styles.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New learnings: </a:t>
            </a:r>
            <a:r>
              <a:rPr lang="en" sz="1300"/>
              <a:t>Consensus emerged, but it will require multiple reviews of each essay for clear data.</a:t>
            </a:r>
            <a:endParaRPr sz="13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1"/>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D: Office Hours Test</a:t>
            </a:r>
            <a:endParaRPr/>
          </a:p>
        </p:txBody>
      </p:sp>
      <p:sp>
        <p:nvSpPr>
          <p:cNvPr id="264" name="Google Shape;264;p41"/>
          <p:cNvSpPr txBox="1"/>
          <p:nvPr/>
        </p:nvSpPr>
        <p:spPr>
          <a:xfrm>
            <a:off x="387625" y="1107300"/>
            <a:ext cx="8436300" cy="37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650">
                <a:solidFill>
                  <a:schemeClr val="dk2"/>
                </a:solidFill>
              </a:rPr>
              <a:t>Asked People at OH</a:t>
            </a:r>
            <a:endParaRPr sz="650">
              <a:solidFill>
                <a:schemeClr val="dk2"/>
              </a:solidFill>
            </a:endParaRPr>
          </a:p>
          <a:p>
            <a:pPr indent="0" lvl="0" marL="0" rtl="0" algn="l">
              <a:spcBef>
                <a:spcPts val="0"/>
              </a:spcBef>
              <a:spcAft>
                <a:spcPts val="0"/>
              </a:spcAft>
              <a:buClr>
                <a:schemeClr val="dk2"/>
              </a:buClr>
              <a:buSzPts val="1100"/>
              <a:buFont typeface="Arial"/>
              <a:buNone/>
            </a:pPr>
            <a:r>
              <a:rPr lang="en" sz="650">
                <a:solidFill>
                  <a:schemeClr val="dk2"/>
                </a:solidFill>
              </a:rPr>
              <a:t>Question 1: Have you been waiting for help at OH for longer than 30 Minutes</a:t>
            </a:r>
            <a:endParaRPr sz="650">
              <a:solidFill>
                <a:schemeClr val="dk2"/>
              </a:solidFill>
            </a:endParaRPr>
          </a:p>
          <a:p>
            <a:pPr indent="0" lvl="0" marL="0" rtl="0" algn="l">
              <a:spcBef>
                <a:spcPts val="0"/>
              </a:spcBef>
              <a:spcAft>
                <a:spcPts val="0"/>
              </a:spcAft>
              <a:buClr>
                <a:schemeClr val="dk2"/>
              </a:buClr>
              <a:buSzPts val="1100"/>
              <a:buFont typeface="Arial"/>
              <a:buNone/>
            </a:pPr>
            <a:r>
              <a:rPr lang="en" sz="650">
                <a:solidFill>
                  <a:schemeClr val="dk2"/>
                </a:solidFill>
              </a:rPr>
              <a:t>Question 2: Have you noticed there is a specific problem that a lot of people are asking for help on?</a:t>
            </a:r>
            <a:endParaRPr sz="650">
              <a:solidFill>
                <a:schemeClr val="dk2"/>
              </a:solidFill>
            </a:endParaRPr>
          </a:p>
          <a:p>
            <a:pPr indent="0" lvl="0" marL="0" rtl="0" algn="l">
              <a:spcBef>
                <a:spcPts val="0"/>
              </a:spcBef>
              <a:spcAft>
                <a:spcPts val="0"/>
              </a:spcAft>
              <a:buClr>
                <a:schemeClr val="dk2"/>
              </a:buClr>
              <a:buSzPts val="1100"/>
              <a:buFont typeface="Arial"/>
              <a:buNone/>
            </a:pPr>
            <a:r>
              <a:rPr lang="en" sz="650">
                <a:solidFill>
                  <a:schemeClr val="dk2"/>
                </a:solidFill>
              </a:rPr>
              <a:t>Question 3: Have you worked with anyone else at the table to solve a problem?</a:t>
            </a:r>
            <a:endParaRPr sz="650">
              <a:solidFill>
                <a:schemeClr val="dk2"/>
              </a:solidFill>
            </a:endParaRPr>
          </a:p>
          <a:p>
            <a:pPr indent="0" lvl="0" marL="0" rtl="0" algn="l">
              <a:spcBef>
                <a:spcPts val="0"/>
              </a:spcBef>
              <a:spcAft>
                <a:spcPts val="0"/>
              </a:spcAft>
              <a:buClr>
                <a:schemeClr val="dk2"/>
              </a:buClr>
              <a:buSzPts val="1100"/>
              <a:buFont typeface="Arial"/>
              <a:buNone/>
            </a:pPr>
            <a:r>
              <a:rPr b="1" lang="en" sz="650">
                <a:solidFill>
                  <a:schemeClr val="dk2"/>
                </a:solidFill>
              </a:rPr>
              <a:t>Participant 1:</a:t>
            </a:r>
            <a:endParaRPr b="1"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Yes</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Yes</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Yes</a:t>
            </a:r>
            <a:endParaRPr sz="650">
              <a:solidFill>
                <a:schemeClr val="dk2"/>
              </a:solidFill>
            </a:endParaRPr>
          </a:p>
          <a:p>
            <a:pPr indent="0" lvl="0" marL="0" rtl="0" algn="l">
              <a:lnSpc>
                <a:spcPct val="115000"/>
              </a:lnSpc>
              <a:spcBef>
                <a:spcPts val="0"/>
              </a:spcBef>
              <a:spcAft>
                <a:spcPts val="0"/>
              </a:spcAft>
              <a:buClr>
                <a:schemeClr val="dk2"/>
              </a:buClr>
              <a:buSzPts val="1100"/>
              <a:buFont typeface="Arial"/>
              <a:buNone/>
            </a:pPr>
            <a:r>
              <a:rPr lang="en" sz="650">
                <a:solidFill>
                  <a:schemeClr val="dk2"/>
                </a:solidFill>
              </a:rPr>
              <a:t>Observations</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They were upset and annoyed that they were waiting for a long time at office hours</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They stopped working and were on their phone waiting for their turn</a:t>
            </a:r>
            <a:endParaRPr sz="650">
              <a:solidFill>
                <a:schemeClr val="dk2"/>
              </a:solidFill>
            </a:endParaRPr>
          </a:p>
          <a:p>
            <a:pPr indent="-228600" lvl="0" marL="990600" rtl="0" algn="l">
              <a:lnSpc>
                <a:spcPct val="115000"/>
              </a:lnSpc>
              <a:spcBef>
                <a:spcPts val="0"/>
              </a:spcBef>
              <a:spcAft>
                <a:spcPts val="0"/>
              </a:spcAft>
              <a:buClr>
                <a:schemeClr val="dk2"/>
              </a:buClr>
              <a:buSzPts val="650"/>
              <a:buNone/>
            </a:pPr>
            <a:r>
              <a:rPr b="1" lang="en" sz="650">
                <a:solidFill>
                  <a:schemeClr val="dk2"/>
                </a:solidFill>
              </a:rPr>
              <a:t>Key point: There is a lot of valuable time being wasted at OH that could be used for more productive work</a:t>
            </a:r>
            <a:endParaRPr b="1"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They collaborated with another individual at OH</a:t>
            </a:r>
            <a:endParaRPr sz="650">
              <a:solidFill>
                <a:schemeClr val="dk2"/>
              </a:solidFill>
            </a:endParaRPr>
          </a:p>
          <a:p>
            <a:pPr indent="-228600" lvl="0" marL="990600" rtl="0" algn="l">
              <a:lnSpc>
                <a:spcPct val="115000"/>
              </a:lnSpc>
              <a:spcBef>
                <a:spcPts val="0"/>
              </a:spcBef>
              <a:spcAft>
                <a:spcPts val="0"/>
              </a:spcAft>
              <a:buClr>
                <a:schemeClr val="dk2"/>
              </a:buClr>
              <a:buSzPts val="650"/>
              <a:buNone/>
            </a:pPr>
            <a:r>
              <a:rPr b="1" lang="en" sz="650">
                <a:solidFill>
                  <a:schemeClr val="dk2"/>
                </a:solidFill>
              </a:rPr>
              <a:t>Key point: Students on their own ask for help from others</a:t>
            </a:r>
            <a:endParaRPr b="1" sz="650">
              <a:solidFill>
                <a:schemeClr val="dk2"/>
              </a:solidFill>
            </a:endParaRPr>
          </a:p>
          <a:p>
            <a:pPr indent="0" lvl="0" marL="0" rtl="0" algn="l">
              <a:lnSpc>
                <a:spcPct val="115000"/>
              </a:lnSpc>
              <a:spcBef>
                <a:spcPts val="0"/>
              </a:spcBef>
              <a:spcAft>
                <a:spcPts val="0"/>
              </a:spcAft>
              <a:buClr>
                <a:schemeClr val="dk2"/>
              </a:buClr>
              <a:buSzPts val="1100"/>
              <a:buFont typeface="Arial"/>
              <a:buNone/>
            </a:pPr>
            <a:r>
              <a:rPr lang="en" sz="650">
                <a:solidFill>
                  <a:schemeClr val="dk2"/>
                </a:solidFill>
              </a:rPr>
              <a:t>Participant 2:</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No</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Yes</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Yes</a:t>
            </a:r>
            <a:endParaRPr sz="650">
              <a:solidFill>
                <a:schemeClr val="dk2"/>
              </a:solidFill>
            </a:endParaRPr>
          </a:p>
          <a:p>
            <a:pPr indent="0" lvl="0" marL="0" rtl="0" algn="l">
              <a:lnSpc>
                <a:spcPct val="115000"/>
              </a:lnSpc>
              <a:spcBef>
                <a:spcPts val="0"/>
              </a:spcBef>
              <a:spcAft>
                <a:spcPts val="0"/>
              </a:spcAft>
              <a:buClr>
                <a:schemeClr val="dk2"/>
              </a:buClr>
              <a:buSzPts val="1100"/>
              <a:buFont typeface="Arial"/>
              <a:buNone/>
            </a:pPr>
            <a:r>
              <a:rPr lang="en" sz="650">
                <a:solidFill>
                  <a:schemeClr val="dk2"/>
                </a:solidFill>
              </a:rPr>
              <a:t>Observations</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They had just arrived to OH and had a question ready for the TA, but were upset because they were at the back of the queue for help</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They spent most of their time at OH working on the problem that they were struggling with.</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They would spend time trying to listen to the TA help other students on the same problem they were also stuck on.</a:t>
            </a:r>
            <a:endParaRPr sz="650">
              <a:solidFill>
                <a:schemeClr val="dk2"/>
              </a:solidFill>
            </a:endParaRPr>
          </a:p>
          <a:p>
            <a:pPr indent="0" lvl="0" marL="0" rtl="0" algn="l">
              <a:lnSpc>
                <a:spcPct val="115000"/>
              </a:lnSpc>
              <a:spcBef>
                <a:spcPts val="0"/>
              </a:spcBef>
              <a:spcAft>
                <a:spcPts val="0"/>
              </a:spcAft>
              <a:buClr>
                <a:schemeClr val="dk2"/>
              </a:buClr>
              <a:buSzPts val="1100"/>
              <a:buFont typeface="Arial"/>
              <a:buNone/>
            </a:pPr>
            <a:r>
              <a:rPr lang="en" sz="650">
                <a:solidFill>
                  <a:schemeClr val="dk2"/>
                </a:solidFill>
              </a:rPr>
              <a:t>Participant 3:</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Yes</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Yes</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Yes</a:t>
            </a:r>
            <a:endParaRPr sz="650">
              <a:solidFill>
                <a:schemeClr val="dk2"/>
              </a:solidFill>
            </a:endParaRPr>
          </a:p>
          <a:p>
            <a:pPr indent="0" lvl="0" marL="0" rtl="0" algn="l">
              <a:lnSpc>
                <a:spcPct val="115000"/>
              </a:lnSpc>
              <a:spcBef>
                <a:spcPts val="0"/>
              </a:spcBef>
              <a:spcAft>
                <a:spcPts val="0"/>
              </a:spcAft>
              <a:buClr>
                <a:schemeClr val="dk2"/>
              </a:buClr>
              <a:buSzPts val="1100"/>
              <a:buFont typeface="Arial"/>
              <a:buNone/>
            </a:pPr>
            <a:r>
              <a:rPr lang="en" sz="650">
                <a:solidFill>
                  <a:schemeClr val="dk2"/>
                </a:solidFill>
              </a:rPr>
              <a:t>Observations</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They were almost next in line for individual help at OH.</a:t>
            </a:r>
            <a:endParaRPr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They noticed that another person had the same problem as they did so they listened and got help, not they think they are closer to solving the problem and will finish with the TA’s help</a:t>
            </a:r>
            <a:endParaRPr sz="650">
              <a:solidFill>
                <a:schemeClr val="dk2"/>
              </a:solidFill>
            </a:endParaRPr>
          </a:p>
          <a:p>
            <a:pPr indent="-228600" lvl="0" marL="990600" rtl="0" algn="l">
              <a:lnSpc>
                <a:spcPct val="115000"/>
              </a:lnSpc>
              <a:spcBef>
                <a:spcPts val="0"/>
              </a:spcBef>
              <a:spcAft>
                <a:spcPts val="0"/>
              </a:spcAft>
              <a:buClr>
                <a:schemeClr val="dk2"/>
              </a:buClr>
              <a:buSzPts val="650"/>
              <a:buNone/>
            </a:pPr>
            <a:r>
              <a:rPr b="1" lang="en" sz="650">
                <a:solidFill>
                  <a:schemeClr val="dk2"/>
                </a:solidFill>
              </a:rPr>
              <a:t>Key point: Indirect Group collaboration helped the student achieve more during their wait in the queue.</a:t>
            </a:r>
            <a:endParaRPr b="1" sz="650">
              <a:solidFill>
                <a:schemeClr val="dk2"/>
              </a:solidFill>
            </a:endParaRPr>
          </a:p>
          <a:p>
            <a:pPr indent="-228600" lvl="0" marL="723900" rtl="0" algn="l">
              <a:lnSpc>
                <a:spcPct val="115000"/>
              </a:lnSpc>
              <a:spcBef>
                <a:spcPts val="0"/>
              </a:spcBef>
              <a:spcAft>
                <a:spcPts val="0"/>
              </a:spcAft>
              <a:buClr>
                <a:schemeClr val="dk2"/>
              </a:buClr>
              <a:buSzPts val="650"/>
              <a:buNone/>
            </a:pPr>
            <a:r>
              <a:rPr lang="en" sz="650">
                <a:solidFill>
                  <a:schemeClr val="dk2"/>
                </a:solidFill>
              </a:rPr>
              <a:t>They did not collaborate with another student because they were listening to advice from the TA when they were helping someone else.</a:t>
            </a:r>
            <a:endParaRPr sz="650">
              <a:solidFill>
                <a:schemeClr val="dk2"/>
              </a:solidFill>
            </a:endParaRPr>
          </a:p>
          <a:p>
            <a:pPr indent="0" lvl="0" marL="0" rtl="0" algn="l">
              <a:spcBef>
                <a:spcPts val="0"/>
              </a:spcBef>
              <a:spcAft>
                <a:spcPts val="0"/>
              </a:spcAft>
              <a:buNone/>
            </a:pPr>
            <a:r>
              <a:t/>
            </a:r>
            <a:endParaRPr sz="900">
              <a:solidFill>
                <a:schemeClr val="dk2"/>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5"/>
          <p:cNvSpPr txBox="1"/>
          <p:nvPr>
            <p:ph type="title"/>
          </p:nvPr>
        </p:nvSpPr>
        <p:spPr>
          <a:xfrm>
            <a:off x="256200" y="65400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In teaching, </a:t>
            </a:r>
            <a:endParaRPr sz="5000"/>
          </a:p>
          <a:p>
            <a:pPr indent="0" lvl="0" marL="0" rtl="0" algn="l">
              <a:spcBef>
                <a:spcPts val="0"/>
              </a:spcBef>
              <a:spcAft>
                <a:spcPts val="0"/>
              </a:spcAft>
              <a:buNone/>
            </a:pPr>
            <a:r>
              <a:rPr lang="en" sz="6300">
                <a:solidFill>
                  <a:schemeClr val="accent5"/>
                </a:solidFill>
              </a:rPr>
              <a:t>everything</a:t>
            </a:r>
            <a:r>
              <a:rPr lang="en" sz="6300"/>
              <a:t> </a:t>
            </a:r>
            <a:r>
              <a:rPr lang="en" sz="6300"/>
              <a:t>takes time</a:t>
            </a:r>
            <a:endParaRPr sz="63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2"/>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E: Structured Writing Test</a:t>
            </a:r>
            <a:endParaRPr/>
          </a:p>
        </p:txBody>
      </p:sp>
      <p:sp>
        <p:nvSpPr>
          <p:cNvPr id="270" name="Google Shape;270;p42"/>
          <p:cNvSpPr txBox="1"/>
          <p:nvPr/>
        </p:nvSpPr>
        <p:spPr>
          <a:xfrm>
            <a:off x="387625" y="1066650"/>
            <a:ext cx="4147200" cy="393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b="1" lang="en" sz="650">
                <a:solidFill>
                  <a:schemeClr val="dk2"/>
                </a:solidFill>
              </a:rPr>
              <a:t>Assumption:</a:t>
            </a:r>
            <a:r>
              <a:rPr lang="en" sz="650">
                <a:solidFill>
                  <a:schemeClr val="dk2"/>
                </a:solidFill>
              </a:rPr>
              <a:t> It is more helpful than burdensome to force writers to use a formal writing process.</a:t>
            </a:r>
            <a:endParaRPr sz="650">
              <a:solidFill>
                <a:schemeClr val="dk2"/>
              </a:solidFill>
            </a:endParaRPr>
          </a:p>
          <a:p>
            <a:pPr indent="0" lvl="0" marL="0" rtl="0" algn="l">
              <a:lnSpc>
                <a:spcPct val="115000"/>
              </a:lnSpc>
              <a:spcBef>
                <a:spcPts val="0"/>
              </a:spcBef>
              <a:spcAft>
                <a:spcPts val="0"/>
              </a:spcAft>
              <a:buClr>
                <a:schemeClr val="dk2"/>
              </a:buClr>
              <a:buSzPts val="1100"/>
              <a:buFont typeface="Arial"/>
              <a:buNone/>
            </a:pPr>
            <a:r>
              <a:rPr b="1" lang="en" sz="650">
                <a:solidFill>
                  <a:schemeClr val="dk2"/>
                </a:solidFill>
              </a:rPr>
              <a:t>Result: Assumption was VALID</a:t>
            </a:r>
            <a:endParaRPr b="1" sz="650">
              <a:solidFill>
                <a:schemeClr val="dk2"/>
              </a:solidFill>
            </a:endParaRPr>
          </a:p>
          <a:p>
            <a:pPr indent="0" lvl="0" marL="0" rtl="0" algn="l">
              <a:lnSpc>
                <a:spcPct val="115000"/>
              </a:lnSpc>
              <a:spcBef>
                <a:spcPts val="0"/>
              </a:spcBef>
              <a:spcAft>
                <a:spcPts val="0"/>
              </a:spcAft>
              <a:buClr>
                <a:schemeClr val="dk2"/>
              </a:buClr>
              <a:buSzPts val="1100"/>
              <a:buFont typeface="Arial"/>
              <a:buNone/>
            </a:pPr>
            <a:r>
              <a:rPr b="1" lang="en" sz="650">
                <a:solidFill>
                  <a:schemeClr val="dk2"/>
                </a:solidFill>
              </a:rPr>
              <a:t>Test:</a:t>
            </a:r>
            <a:r>
              <a:rPr lang="en" sz="650">
                <a:solidFill>
                  <a:schemeClr val="dk2"/>
                </a:solidFill>
              </a:rPr>
              <a:t> Gather two students. Make them first write in freeform using one prompt. Then, ask them to write using a formal structure with a new prompt. Interview them about their experience.</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Poem 1: Describe the message of the poem and your interpretation.</a:t>
            </a:r>
            <a:endParaRPr sz="650">
              <a:solidFill>
                <a:schemeClr val="dk2"/>
              </a:solidFill>
            </a:endParaRPr>
          </a:p>
          <a:p>
            <a:pPr indent="-269875" lvl="1" marL="914400" rtl="0" algn="l">
              <a:lnSpc>
                <a:spcPct val="115000"/>
              </a:lnSpc>
              <a:spcBef>
                <a:spcPts val="0"/>
              </a:spcBef>
              <a:spcAft>
                <a:spcPts val="0"/>
              </a:spcAft>
              <a:buClr>
                <a:schemeClr val="dk2"/>
              </a:buClr>
              <a:buSzPts val="650"/>
              <a:buChar char="○"/>
            </a:pPr>
            <a:r>
              <a:rPr lang="en" sz="650" u="sng">
                <a:solidFill>
                  <a:srgbClr val="1155CC"/>
                </a:solidFill>
                <a:hlinkClick r:id="rId3">
                  <a:extLst>
                    <a:ext uri="{A12FA001-AC4F-418D-AE19-62706E023703}">
                      <ahyp:hlinkClr val="tx"/>
                    </a:ext>
                  </a:extLst>
                </a:hlinkClick>
              </a:rPr>
              <a:t>Divingboardshel.jpg</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Poem 2: Describe the message of the poem and your interpretation.</a:t>
            </a:r>
            <a:endParaRPr sz="650">
              <a:solidFill>
                <a:schemeClr val="dk2"/>
              </a:solidFill>
            </a:endParaRPr>
          </a:p>
          <a:p>
            <a:pPr indent="-269875" lvl="1" marL="914400" rtl="0" algn="l">
              <a:lnSpc>
                <a:spcPct val="115000"/>
              </a:lnSpc>
              <a:spcBef>
                <a:spcPts val="0"/>
              </a:spcBef>
              <a:spcAft>
                <a:spcPts val="0"/>
              </a:spcAft>
              <a:buClr>
                <a:schemeClr val="dk2"/>
              </a:buClr>
              <a:buSzPts val="650"/>
              <a:buChar char="○"/>
            </a:pPr>
            <a:r>
              <a:rPr lang="en" sz="650" u="sng">
                <a:solidFill>
                  <a:srgbClr val="1155CC"/>
                </a:solidFill>
                <a:hlinkClick r:id="rId4">
                  <a:extLst>
                    <a:ext uri="{A12FA001-AC4F-418D-AE19-62706E023703}">
                      <ahyp:hlinkClr val="tx"/>
                    </a:ext>
                  </a:extLst>
                </a:hlinkClick>
              </a:rPr>
              <a:t>322e0e97d1baa6789d95b00af2660474.jpg</a:t>
            </a:r>
            <a:endParaRPr sz="650">
              <a:solidFill>
                <a:schemeClr val="dk2"/>
              </a:solidFill>
            </a:endParaRPr>
          </a:p>
          <a:p>
            <a:pPr indent="0" lvl="0" marL="0" rtl="0" algn="l">
              <a:lnSpc>
                <a:spcPct val="115000"/>
              </a:lnSpc>
              <a:spcBef>
                <a:spcPts val="0"/>
              </a:spcBef>
              <a:spcAft>
                <a:spcPts val="0"/>
              </a:spcAft>
              <a:buClr>
                <a:schemeClr val="dk2"/>
              </a:buClr>
              <a:buSzPts val="1100"/>
              <a:buFont typeface="Arial"/>
              <a:buNone/>
            </a:pPr>
            <a:r>
              <a:t/>
            </a:r>
            <a:endParaRPr sz="650">
              <a:solidFill>
                <a:schemeClr val="dk2"/>
              </a:solidFill>
            </a:endParaRPr>
          </a:p>
          <a:p>
            <a:pPr indent="0" lvl="0" marL="0" rtl="0" algn="l">
              <a:lnSpc>
                <a:spcPct val="115000"/>
              </a:lnSpc>
              <a:spcBef>
                <a:spcPts val="0"/>
              </a:spcBef>
              <a:spcAft>
                <a:spcPts val="0"/>
              </a:spcAft>
              <a:buClr>
                <a:schemeClr val="dk2"/>
              </a:buClr>
              <a:buSzPts val="1100"/>
              <a:buFont typeface="Arial"/>
              <a:buNone/>
            </a:pPr>
            <a:r>
              <a:rPr b="1" lang="en" sz="650">
                <a:solidFill>
                  <a:schemeClr val="dk2"/>
                </a:solidFill>
              </a:rPr>
              <a:t>Participant information:</a:t>
            </a:r>
            <a:endParaRPr b="1"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S, a Stanford student majoring in EE, doesn’t consider themself a strong writer, indifferent about writing, doesn’t prefer writing assignments</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L, a pre-med Stanford, considers themself a decently strong writer, enjoys writing, doesn’t have a preference for assignment type</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Recruited as friends of group members</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Relevance of participants: Different writing strengths, different attitudes toward writing, different majors that require different levels/amounts of writing</a:t>
            </a:r>
            <a:endParaRPr sz="650">
              <a:solidFill>
                <a:schemeClr val="dk2"/>
              </a:solidFill>
            </a:endParaRPr>
          </a:p>
          <a:p>
            <a:pPr indent="0" lvl="0" marL="457200" rtl="0" algn="l">
              <a:lnSpc>
                <a:spcPct val="115000"/>
              </a:lnSpc>
              <a:spcBef>
                <a:spcPts val="0"/>
              </a:spcBef>
              <a:spcAft>
                <a:spcPts val="0"/>
              </a:spcAft>
              <a:buClr>
                <a:schemeClr val="dk2"/>
              </a:buClr>
              <a:buSzPts val="1100"/>
              <a:buFont typeface="Arial"/>
              <a:buNone/>
            </a:pPr>
            <a:r>
              <a:t/>
            </a:r>
            <a:endParaRPr sz="650">
              <a:solidFill>
                <a:schemeClr val="dk2"/>
              </a:solidFill>
            </a:endParaRPr>
          </a:p>
          <a:p>
            <a:pPr indent="0" lvl="0" marL="0" rtl="0" algn="l">
              <a:lnSpc>
                <a:spcPct val="115000"/>
              </a:lnSpc>
              <a:spcBef>
                <a:spcPts val="0"/>
              </a:spcBef>
              <a:spcAft>
                <a:spcPts val="0"/>
              </a:spcAft>
              <a:buClr>
                <a:schemeClr val="dk2"/>
              </a:buClr>
              <a:buSzPts val="1100"/>
              <a:buFont typeface="Arial"/>
              <a:buNone/>
            </a:pPr>
            <a:r>
              <a:rPr b="1" lang="en" sz="650">
                <a:solidFill>
                  <a:schemeClr val="dk2"/>
                </a:solidFill>
              </a:rPr>
              <a:t>What worked:</a:t>
            </a:r>
            <a:endParaRPr b="1"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Letting the participants reference poem before and throughout the writing processes</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Picking a simpler poem for poem 2 (equal to reading/comprehension level of poem 1)</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Picking poem images with images – evoked positive emotions from participants </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Switching the prompt</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Participants were excited to read Shel Silverstein poems, said it reminded them of their childhood, said they recognized the author/image styles</a:t>
            </a:r>
            <a:endParaRPr sz="650">
              <a:solidFill>
                <a:schemeClr val="dk2"/>
              </a:solidFill>
            </a:endParaRPr>
          </a:p>
          <a:p>
            <a:pPr indent="0" lvl="0" marL="0" rtl="0" algn="l">
              <a:lnSpc>
                <a:spcPct val="115000"/>
              </a:lnSpc>
              <a:spcBef>
                <a:spcPts val="0"/>
              </a:spcBef>
              <a:spcAft>
                <a:spcPts val="0"/>
              </a:spcAft>
              <a:buNone/>
            </a:pPr>
            <a:r>
              <a:t/>
            </a:r>
            <a:endParaRPr sz="600">
              <a:solidFill>
                <a:schemeClr val="dk2"/>
              </a:solidFill>
            </a:endParaRPr>
          </a:p>
          <a:p>
            <a:pPr indent="0" lvl="0" marL="0" rtl="0" algn="l">
              <a:spcBef>
                <a:spcPts val="1200"/>
              </a:spcBef>
              <a:spcAft>
                <a:spcPts val="0"/>
              </a:spcAft>
              <a:buClr>
                <a:schemeClr val="dk2"/>
              </a:buClr>
              <a:buSzPts val="1100"/>
              <a:buFont typeface="Arial"/>
              <a:buNone/>
            </a:pPr>
            <a:r>
              <a:t/>
            </a:r>
            <a:endParaRPr sz="600">
              <a:solidFill>
                <a:schemeClr val="dk2"/>
              </a:solidFill>
            </a:endParaRPr>
          </a:p>
          <a:p>
            <a:pPr indent="0" lvl="0" marL="0" rtl="0" algn="l">
              <a:spcBef>
                <a:spcPts val="1200"/>
              </a:spcBef>
              <a:spcAft>
                <a:spcPts val="0"/>
              </a:spcAft>
              <a:buNone/>
            </a:pPr>
            <a:r>
              <a:t/>
            </a:r>
            <a:endParaRPr sz="900">
              <a:latin typeface="Lato"/>
              <a:ea typeface="Lato"/>
              <a:cs typeface="Lato"/>
              <a:sym typeface="Lato"/>
            </a:endParaRPr>
          </a:p>
        </p:txBody>
      </p:sp>
      <p:sp>
        <p:nvSpPr>
          <p:cNvPr id="271" name="Google Shape;271;p42"/>
          <p:cNvSpPr txBox="1"/>
          <p:nvPr/>
        </p:nvSpPr>
        <p:spPr>
          <a:xfrm>
            <a:off x="4838575" y="1163700"/>
            <a:ext cx="3762300" cy="4117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650">
                <a:solidFill>
                  <a:schemeClr val="dk2"/>
                </a:solidFill>
              </a:rPr>
              <a:t>What didn’t work:</a:t>
            </a:r>
            <a:endParaRPr b="1"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Time limit put pressure on participants – would it have been better to let them write for as long as they needed?</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Participants didn’t know how to respond to initial prompt “Describe the literary devices and how they make the poem effective.” </a:t>
            </a:r>
            <a:endParaRPr sz="650">
              <a:solidFill>
                <a:schemeClr val="dk2"/>
              </a:solidFill>
            </a:endParaRPr>
          </a:p>
          <a:p>
            <a:pPr indent="-269875" lvl="1" marL="914400" rtl="0" algn="l">
              <a:lnSpc>
                <a:spcPct val="115000"/>
              </a:lnSpc>
              <a:spcBef>
                <a:spcPts val="0"/>
              </a:spcBef>
              <a:spcAft>
                <a:spcPts val="0"/>
              </a:spcAft>
              <a:buClr>
                <a:schemeClr val="dk2"/>
              </a:buClr>
              <a:buSzPts val="650"/>
              <a:buChar char="○"/>
            </a:pPr>
            <a:r>
              <a:rPr lang="en" sz="650">
                <a:solidFill>
                  <a:schemeClr val="dk2"/>
                </a:solidFill>
              </a:rPr>
              <a:t>Didn’t remember what literary devices are</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For writing process 2, participants shared that it was difficult to not be able to go back and revise the thesis while they wrote the rest of the paragraph</a:t>
            </a:r>
            <a:endParaRPr sz="650">
              <a:solidFill>
                <a:schemeClr val="dk2"/>
              </a:solidFill>
            </a:endParaRPr>
          </a:p>
          <a:p>
            <a:pPr indent="-269875" lvl="1" marL="914400" rtl="0" algn="l">
              <a:lnSpc>
                <a:spcPct val="115000"/>
              </a:lnSpc>
              <a:spcBef>
                <a:spcPts val="0"/>
              </a:spcBef>
              <a:spcAft>
                <a:spcPts val="0"/>
              </a:spcAft>
              <a:buClr>
                <a:schemeClr val="dk2"/>
              </a:buClr>
              <a:buSzPts val="650"/>
              <a:buChar char="○"/>
            </a:pPr>
            <a:r>
              <a:rPr lang="en" sz="650">
                <a:solidFill>
                  <a:schemeClr val="dk2"/>
                </a:solidFill>
              </a:rPr>
              <a:t>L shared that they personally write the thesis </a:t>
            </a:r>
            <a:r>
              <a:rPr i="1" lang="en" sz="650">
                <a:solidFill>
                  <a:schemeClr val="dk2"/>
                </a:solidFill>
              </a:rPr>
              <a:t>after </a:t>
            </a:r>
            <a:r>
              <a:rPr lang="en" sz="650">
                <a:solidFill>
                  <a:schemeClr val="dk2"/>
                </a:solidFill>
              </a:rPr>
              <a:t>the details </a:t>
            </a:r>
            <a:endParaRPr sz="650">
              <a:solidFill>
                <a:schemeClr val="dk2"/>
              </a:solidFill>
            </a:endParaRPr>
          </a:p>
          <a:p>
            <a:pPr indent="-269875" lvl="1" marL="914400" rtl="0" algn="l">
              <a:lnSpc>
                <a:spcPct val="115000"/>
              </a:lnSpc>
              <a:spcBef>
                <a:spcPts val="0"/>
              </a:spcBef>
              <a:spcAft>
                <a:spcPts val="0"/>
              </a:spcAft>
              <a:buClr>
                <a:schemeClr val="dk2"/>
              </a:buClr>
              <a:buSzPts val="650"/>
              <a:buChar char="○"/>
            </a:pPr>
            <a:r>
              <a:rPr lang="en" sz="650">
                <a:solidFill>
                  <a:schemeClr val="dk2"/>
                </a:solidFill>
              </a:rPr>
              <a:t>S shared that they personally write the thesis first</a:t>
            </a:r>
            <a:endParaRPr sz="650">
              <a:solidFill>
                <a:schemeClr val="dk2"/>
              </a:solidFill>
            </a:endParaRPr>
          </a:p>
          <a:p>
            <a:pPr indent="0" lvl="0" marL="0" rtl="0" algn="l">
              <a:lnSpc>
                <a:spcPct val="115000"/>
              </a:lnSpc>
              <a:spcBef>
                <a:spcPts val="0"/>
              </a:spcBef>
              <a:spcAft>
                <a:spcPts val="0"/>
              </a:spcAft>
              <a:buNone/>
            </a:pPr>
            <a:r>
              <a:t/>
            </a:r>
            <a:endParaRPr b="1" sz="650">
              <a:solidFill>
                <a:schemeClr val="dk2"/>
              </a:solidFill>
            </a:endParaRPr>
          </a:p>
          <a:p>
            <a:pPr indent="0" lvl="0" marL="0" rtl="0" algn="l">
              <a:lnSpc>
                <a:spcPct val="115000"/>
              </a:lnSpc>
              <a:spcBef>
                <a:spcPts val="0"/>
              </a:spcBef>
              <a:spcAft>
                <a:spcPts val="0"/>
              </a:spcAft>
              <a:buNone/>
            </a:pPr>
            <a:r>
              <a:rPr b="1" lang="en" sz="650">
                <a:solidFill>
                  <a:schemeClr val="dk2"/>
                </a:solidFill>
              </a:rPr>
              <a:t>New learnings:</a:t>
            </a:r>
            <a:endParaRPr b="1"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Writing process 2 evoked a lot of upfront stress – does the end result outweigh the initial negative reaction to structured writing?</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S said they were taught to use the second writing process throughout school (attended school outside Atlanta, GA)</a:t>
            </a:r>
            <a:endParaRPr sz="650">
              <a:solidFill>
                <a:schemeClr val="dk2"/>
              </a:solidFill>
            </a:endParaRPr>
          </a:p>
          <a:p>
            <a:pPr indent="-269875" lvl="0" marL="457200" rtl="0" algn="l">
              <a:lnSpc>
                <a:spcPct val="115000"/>
              </a:lnSpc>
              <a:spcBef>
                <a:spcPts val="0"/>
              </a:spcBef>
              <a:spcAft>
                <a:spcPts val="0"/>
              </a:spcAft>
              <a:buClr>
                <a:schemeClr val="dk2"/>
              </a:buClr>
              <a:buSzPts val="650"/>
              <a:buChar char="●"/>
            </a:pPr>
            <a:r>
              <a:rPr lang="en" sz="650">
                <a:solidFill>
                  <a:schemeClr val="dk2"/>
                </a:solidFill>
              </a:rPr>
              <a:t>Participants were excited to write after hearing about prompt and poem choices – do the writing topics serve as a greater motivation and result in better work than a structured writing process alone?</a:t>
            </a:r>
            <a:endParaRPr sz="650">
              <a:solidFill>
                <a:schemeClr val="dk2"/>
              </a:solidFill>
            </a:endParaRPr>
          </a:p>
          <a:p>
            <a:pPr indent="0" lvl="0" marL="0" rtl="0" algn="l">
              <a:lnSpc>
                <a:spcPct val="115000"/>
              </a:lnSpc>
              <a:spcBef>
                <a:spcPts val="0"/>
              </a:spcBef>
              <a:spcAft>
                <a:spcPts val="0"/>
              </a:spcAft>
              <a:buNone/>
            </a:pPr>
            <a:r>
              <a:t/>
            </a:r>
            <a:endParaRPr b="1" sz="650">
              <a:solidFill>
                <a:schemeClr val="dk2"/>
              </a:solidFill>
            </a:endParaRPr>
          </a:p>
          <a:p>
            <a:pPr indent="0" lvl="0" marL="0" rtl="0" algn="l">
              <a:lnSpc>
                <a:spcPct val="115000"/>
              </a:lnSpc>
              <a:spcBef>
                <a:spcPts val="0"/>
              </a:spcBef>
              <a:spcAft>
                <a:spcPts val="0"/>
              </a:spcAft>
              <a:buNone/>
            </a:pPr>
            <a:r>
              <a:rPr b="1" lang="en" sz="650">
                <a:solidFill>
                  <a:schemeClr val="dk2"/>
                </a:solidFill>
              </a:rPr>
              <a:t>Going forward:Q&amp;A:</a:t>
            </a:r>
            <a:endParaRPr b="1" sz="650">
              <a:solidFill>
                <a:schemeClr val="dk2"/>
              </a:solidFill>
            </a:endParaRPr>
          </a:p>
          <a:p>
            <a:pPr indent="-266700" lvl="0" marL="457200" rtl="0" algn="l">
              <a:spcBef>
                <a:spcPts val="1200"/>
              </a:spcBef>
              <a:spcAft>
                <a:spcPts val="0"/>
              </a:spcAft>
              <a:buClr>
                <a:schemeClr val="dk2"/>
              </a:buClr>
              <a:buSzPts val="600"/>
              <a:buChar char="●"/>
            </a:pPr>
            <a:r>
              <a:rPr lang="en" sz="600">
                <a:solidFill>
                  <a:schemeClr val="dk2"/>
                </a:solidFill>
              </a:rPr>
              <a:t>Which writing process was easier? Which did you prefer?</a:t>
            </a:r>
            <a:endParaRPr sz="600">
              <a:solidFill>
                <a:schemeClr val="dk2"/>
              </a:solidFill>
            </a:endParaRPr>
          </a:p>
          <a:p>
            <a:pPr indent="-266700" lvl="1" marL="914400" rtl="0" algn="l">
              <a:spcBef>
                <a:spcPts val="0"/>
              </a:spcBef>
              <a:spcAft>
                <a:spcPts val="0"/>
              </a:spcAft>
              <a:buClr>
                <a:schemeClr val="dk2"/>
              </a:buClr>
              <a:buSzPts val="600"/>
              <a:buChar char="○"/>
            </a:pPr>
            <a:r>
              <a:rPr lang="en" sz="600">
                <a:solidFill>
                  <a:schemeClr val="dk2"/>
                </a:solidFill>
              </a:rPr>
              <a:t>S: second, same as lindsay </a:t>
            </a:r>
            <a:endParaRPr sz="600">
              <a:solidFill>
                <a:schemeClr val="dk2"/>
              </a:solidFill>
            </a:endParaRPr>
          </a:p>
          <a:p>
            <a:pPr indent="-266700" lvl="1" marL="914400" rtl="0" algn="l">
              <a:spcBef>
                <a:spcPts val="0"/>
              </a:spcBef>
              <a:spcAft>
                <a:spcPts val="0"/>
              </a:spcAft>
              <a:buClr>
                <a:schemeClr val="dk2"/>
              </a:buClr>
              <a:buSzPts val="600"/>
              <a:buChar char="○"/>
            </a:pPr>
            <a:r>
              <a:rPr lang="en" sz="600">
                <a:solidFill>
                  <a:schemeClr val="dk2"/>
                </a:solidFill>
              </a:rPr>
              <a:t>L: second, feels like more formatted and easier to think versus your ideas in the first one are kinda like everywhere </a:t>
            </a:r>
            <a:endParaRPr sz="600">
              <a:solidFill>
                <a:schemeClr val="dk2"/>
              </a:solidFill>
            </a:endParaRPr>
          </a:p>
          <a:p>
            <a:pPr indent="-266700" lvl="0" marL="457200" rtl="0" algn="l">
              <a:spcBef>
                <a:spcPts val="0"/>
              </a:spcBef>
              <a:spcAft>
                <a:spcPts val="0"/>
              </a:spcAft>
              <a:buClr>
                <a:schemeClr val="dk2"/>
              </a:buClr>
              <a:buSzPts val="600"/>
              <a:buChar char="●"/>
            </a:pPr>
            <a:r>
              <a:rPr lang="en" sz="600">
                <a:solidFill>
                  <a:schemeClr val="dk2"/>
                </a:solidFill>
              </a:rPr>
              <a:t>Which writing process do you use?</a:t>
            </a:r>
            <a:endParaRPr sz="600">
              <a:solidFill>
                <a:schemeClr val="dk2"/>
              </a:solidFill>
            </a:endParaRPr>
          </a:p>
          <a:p>
            <a:pPr indent="-266700" lvl="1" marL="914400" rtl="0" algn="l">
              <a:spcBef>
                <a:spcPts val="0"/>
              </a:spcBef>
              <a:spcAft>
                <a:spcPts val="0"/>
              </a:spcAft>
              <a:buClr>
                <a:schemeClr val="dk2"/>
              </a:buClr>
              <a:buSzPts val="600"/>
              <a:buChar char="○"/>
            </a:pPr>
            <a:r>
              <a:rPr lang="en" sz="600">
                <a:solidFill>
                  <a:schemeClr val="dk2"/>
                </a:solidFill>
              </a:rPr>
              <a:t>S: Second, my free write is ass, I don't understand my own thoughts, I write my thesis first, I model everything around my thesis</a:t>
            </a:r>
            <a:endParaRPr sz="600">
              <a:solidFill>
                <a:schemeClr val="dk2"/>
              </a:solidFill>
            </a:endParaRPr>
          </a:p>
          <a:p>
            <a:pPr indent="-266700" lvl="1" marL="914400" rtl="0" algn="l">
              <a:spcBef>
                <a:spcPts val="0"/>
              </a:spcBef>
              <a:spcAft>
                <a:spcPts val="0"/>
              </a:spcAft>
              <a:buClr>
                <a:schemeClr val="dk2"/>
              </a:buClr>
              <a:buSzPts val="600"/>
              <a:buChar char="○"/>
            </a:pPr>
            <a:r>
              <a:rPr lang="en" sz="600">
                <a:solidFill>
                  <a:schemeClr val="dk2"/>
                </a:solidFill>
              </a:rPr>
              <a:t>L: Second, I do it in the opposite way, I write, see what I write about, then I go back to write the thesis</a:t>
            </a:r>
            <a:endParaRPr sz="600">
              <a:solidFill>
                <a:schemeClr val="dk2"/>
              </a:solidFill>
            </a:endParaRPr>
          </a:p>
          <a:p>
            <a:pPr indent="-266700" lvl="0" marL="457200" rtl="0" algn="l">
              <a:spcBef>
                <a:spcPts val="0"/>
              </a:spcBef>
              <a:spcAft>
                <a:spcPts val="0"/>
              </a:spcAft>
              <a:buClr>
                <a:schemeClr val="dk2"/>
              </a:buClr>
              <a:buSzPts val="600"/>
              <a:buChar char="●"/>
            </a:pPr>
            <a:r>
              <a:rPr lang="en" sz="600">
                <a:solidFill>
                  <a:schemeClr val="dk2"/>
                </a:solidFill>
              </a:rPr>
              <a:t>Do you think your final work would be better with final process</a:t>
            </a:r>
            <a:endParaRPr sz="600">
              <a:solidFill>
                <a:schemeClr val="dk2"/>
              </a:solidFill>
            </a:endParaRPr>
          </a:p>
          <a:p>
            <a:pPr indent="-266700" lvl="1" marL="914400" rtl="0" algn="l">
              <a:spcBef>
                <a:spcPts val="0"/>
              </a:spcBef>
              <a:spcAft>
                <a:spcPts val="0"/>
              </a:spcAft>
              <a:buClr>
                <a:schemeClr val="dk2"/>
              </a:buClr>
              <a:buSzPts val="600"/>
              <a:buChar char="○"/>
            </a:pPr>
            <a:r>
              <a:rPr lang="en" sz="600">
                <a:solidFill>
                  <a:schemeClr val="dk2"/>
                </a:solidFill>
              </a:rPr>
              <a:t>S: yes, thats what they teach us in school</a:t>
            </a:r>
            <a:endParaRPr sz="600">
              <a:solidFill>
                <a:schemeClr val="dk2"/>
              </a:solidFill>
            </a:endParaRPr>
          </a:p>
          <a:p>
            <a:pPr indent="-266700" lvl="1" marL="914400" rtl="0" algn="l">
              <a:spcBef>
                <a:spcPts val="0"/>
              </a:spcBef>
              <a:spcAft>
                <a:spcPts val="0"/>
              </a:spcAft>
              <a:buClr>
                <a:schemeClr val="dk2"/>
              </a:buClr>
              <a:buSzPts val="600"/>
              <a:buChar char="○"/>
            </a:pPr>
            <a:r>
              <a:rPr lang="en" sz="600">
                <a:solidFill>
                  <a:schemeClr val="dk2"/>
                </a:solidFill>
              </a:rPr>
              <a:t>L: breaking down in parts is easier versus writing the whole thing</a:t>
            </a:r>
            <a:endParaRPr sz="600">
              <a:solidFill>
                <a:schemeClr val="dk2"/>
              </a:solidFill>
            </a:endParaRPr>
          </a:p>
          <a:p>
            <a:pPr indent="0" lvl="0" marL="0" rtl="0" algn="l">
              <a:lnSpc>
                <a:spcPct val="115000"/>
              </a:lnSpc>
              <a:spcBef>
                <a:spcPts val="1200"/>
              </a:spcBef>
              <a:spcAft>
                <a:spcPts val="0"/>
              </a:spcAft>
              <a:buNone/>
            </a:pPr>
            <a:r>
              <a:t/>
            </a:r>
            <a:endParaRPr sz="65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2" name="Shape 92"/>
        <p:cNvGrpSpPr/>
        <p:nvPr/>
      </p:nvGrpSpPr>
      <p:grpSpPr>
        <a:xfrm>
          <a:off x="0" y="0"/>
          <a:ext cx="0" cy="0"/>
          <a:chOff x="0" y="0"/>
          <a:chExt cx="0" cy="0"/>
        </a:xfrm>
      </p:grpSpPr>
      <p:pic>
        <p:nvPicPr>
          <p:cNvPr id="93" name="Google Shape;93;p16"/>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94" name="Google Shape;94;p16"/>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95" name="Google Shape;95;p16"/>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solidFill>
                  <a:schemeClr val="lt2"/>
                </a:solidFill>
                <a:latin typeface="Raleway"/>
                <a:ea typeface="Raleway"/>
                <a:cs typeface="Raleway"/>
                <a:sym typeface="Raleway"/>
              </a:rPr>
              <a:t>Lingering Questions</a:t>
            </a:r>
            <a:endParaRPr b="1" sz="2500">
              <a:solidFill>
                <a:schemeClr val="lt2"/>
              </a:solidFill>
              <a:latin typeface="Raleway"/>
              <a:ea typeface="Raleway"/>
              <a:cs typeface="Raleway"/>
              <a:sym typeface="Raleway"/>
            </a:endParaRPr>
          </a:p>
        </p:txBody>
      </p:sp>
      <p:sp>
        <p:nvSpPr>
          <p:cNvPr id="96" name="Google Shape;96;p16"/>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Busywork</a:t>
            </a:r>
            <a:br>
              <a:rPr lang="en" sz="1400">
                <a:latin typeface="Raleway"/>
                <a:ea typeface="Raleway"/>
                <a:cs typeface="Raleway"/>
                <a:sym typeface="Raleway"/>
              </a:rPr>
            </a:br>
            <a:r>
              <a:rPr lang="en" sz="1200">
                <a:latin typeface="Raleway"/>
                <a:ea typeface="Raleway"/>
                <a:cs typeface="Raleway"/>
                <a:sym typeface="Raleway"/>
              </a:rPr>
              <a:t>Which tasks eat up valuable time for little benefit?</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Necessary/Valuable Work</a:t>
            </a:r>
            <a:br>
              <a:rPr lang="en" sz="1400">
                <a:latin typeface="Raleway"/>
                <a:ea typeface="Raleway"/>
                <a:cs typeface="Raleway"/>
                <a:sym typeface="Raleway"/>
              </a:rPr>
            </a:br>
            <a:r>
              <a:rPr lang="en" sz="1200">
                <a:latin typeface="Raleway"/>
                <a:ea typeface="Raleway"/>
                <a:cs typeface="Raleway"/>
                <a:sym typeface="Raleway"/>
              </a:rPr>
              <a:t>Which tasks are long because they matter?</a:t>
            </a:r>
            <a:endParaRPr sz="1200">
              <a:latin typeface="Raleway"/>
              <a:ea typeface="Raleway"/>
              <a:cs typeface="Raleway"/>
              <a:sym typeface="Raleway"/>
            </a:endParaRPr>
          </a:p>
          <a:p>
            <a:pPr indent="0" lvl="0" marL="457200" rtl="0" algn="l">
              <a:spcBef>
                <a:spcPts val="0"/>
              </a:spcBef>
              <a:spcAft>
                <a:spcPts val="0"/>
              </a:spcAft>
              <a:buNone/>
            </a:pPr>
            <a:r>
              <a:t/>
            </a:r>
            <a:endParaRPr sz="1200">
              <a:latin typeface="Raleway"/>
              <a:ea typeface="Raleway"/>
              <a:cs typeface="Raleway"/>
              <a:sym typeface="Raleway"/>
            </a:endParaRPr>
          </a:p>
          <a:p>
            <a:pPr indent="-317500" lvl="0" marL="457200" rtl="0" algn="l">
              <a:spcBef>
                <a:spcPts val="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Technology’s Role</a:t>
            </a:r>
            <a:br>
              <a:rPr lang="en" sz="1400">
                <a:latin typeface="Raleway"/>
                <a:ea typeface="Raleway"/>
                <a:cs typeface="Raleway"/>
                <a:sym typeface="Raleway"/>
              </a:rPr>
            </a:br>
            <a:r>
              <a:rPr lang="en" sz="1200">
                <a:latin typeface="Raleway"/>
                <a:ea typeface="Raleway"/>
                <a:cs typeface="Raleway"/>
                <a:sym typeface="Raleway"/>
              </a:rPr>
              <a:t>Under what conditions can tech help more than it hurts?</a:t>
            </a:r>
            <a:endParaRPr sz="1200">
              <a:solidFill>
                <a:schemeClr val="dk2"/>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 name="Shape 100"/>
        <p:cNvGrpSpPr/>
        <p:nvPr/>
      </p:nvGrpSpPr>
      <p:grpSpPr>
        <a:xfrm>
          <a:off x="0" y="0"/>
          <a:ext cx="0" cy="0"/>
          <a:chOff x="0" y="0"/>
          <a:chExt cx="0" cy="0"/>
        </a:xfrm>
      </p:grpSpPr>
      <p:pic>
        <p:nvPicPr>
          <p:cNvPr id="101" name="Google Shape;101;p17"/>
          <p:cNvPicPr preferRelativeResize="0"/>
          <p:nvPr/>
        </p:nvPicPr>
        <p:blipFill rotWithShape="1">
          <a:blip r:embed="rId3">
            <a:alphaModFix/>
          </a:blip>
          <a:srcRect b="0" l="45331" r="0" t="0"/>
          <a:stretch/>
        </p:blipFill>
        <p:spPr>
          <a:xfrm>
            <a:off x="-97800" y="0"/>
            <a:ext cx="4228626" cy="5143500"/>
          </a:xfrm>
          <a:prstGeom prst="rect">
            <a:avLst/>
          </a:prstGeom>
          <a:noFill/>
          <a:ln>
            <a:noFill/>
          </a:ln>
        </p:spPr>
      </p:pic>
      <p:sp>
        <p:nvSpPr>
          <p:cNvPr id="102" name="Google Shape;102;p17"/>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Meet C.</a:t>
            </a:r>
            <a:r>
              <a:rPr lang="en" sz="3000">
                <a:solidFill>
                  <a:schemeClr val="dk1"/>
                </a:solidFill>
              </a:rPr>
              <a:t> </a:t>
            </a:r>
            <a:endParaRPr sz="3000">
              <a:solidFill>
                <a:schemeClr val="dk1"/>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She’s a pioneer of integrating tech into the classroom. She teaches social sciences at the Harker School.</a:t>
            </a:r>
            <a:endParaRPr sz="1800">
              <a:solidFill>
                <a:srgbClr val="000000"/>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C frequently needs to grade 108 papers in just two weeks. </a:t>
            </a:r>
            <a:endParaRPr sz="1800">
              <a:solidFill>
                <a:srgbClr val="000000"/>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How</a:t>
            </a:r>
            <a:r>
              <a:rPr lang="en" sz="1800">
                <a:solidFill>
                  <a:srgbClr val="000000"/>
                </a:solidFill>
              </a:rPr>
              <a:t> does she make it work? </a:t>
            </a:r>
            <a:endParaRPr sz="18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8"/>
          <p:cNvSpPr txBox="1"/>
          <p:nvPr>
            <p:ph type="title"/>
          </p:nvPr>
        </p:nvSpPr>
        <p:spPr>
          <a:xfrm>
            <a:off x="256200" y="65400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Teachers are forced to give</a:t>
            </a:r>
            <a:endParaRPr sz="5000"/>
          </a:p>
          <a:p>
            <a:pPr indent="0" lvl="0" marL="0" rtl="0" algn="l">
              <a:spcBef>
                <a:spcPts val="0"/>
              </a:spcBef>
              <a:spcAft>
                <a:spcPts val="0"/>
              </a:spcAft>
              <a:buNone/>
            </a:pPr>
            <a:r>
              <a:rPr lang="en" sz="6300">
                <a:solidFill>
                  <a:schemeClr val="accent5"/>
                </a:solidFill>
              </a:rPr>
              <a:t>s</a:t>
            </a:r>
            <a:r>
              <a:rPr lang="en" sz="6300">
                <a:solidFill>
                  <a:schemeClr val="accent5"/>
                </a:solidFill>
              </a:rPr>
              <a:t>urface-level</a:t>
            </a:r>
            <a:r>
              <a:rPr lang="en" sz="6300">
                <a:solidFill>
                  <a:schemeClr val="accent5"/>
                </a:solidFill>
              </a:rPr>
              <a:t> </a:t>
            </a:r>
            <a:endParaRPr sz="6300">
              <a:solidFill>
                <a:schemeClr val="accent5"/>
              </a:solidFill>
            </a:endParaRPr>
          </a:p>
          <a:p>
            <a:pPr indent="0" lvl="0" marL="0" rtl="0" algn="l">
              <a:spcBef>
                <a:spcPts val="0"/>
              </a:spcBef>
              <a:spcAft>
                <a:spcPts val="0"/>
              </a:spcAft>
              <a:buNone/>
            </a:pPr>
            <a:r>
              <a:rPr lang="en" sz="5000"/>
              <a:t>f</a:t>
            </a:r>
            <a:r>
              <a:rPr lang="en" sz="5000"/>
              <a:t>eedback on homework</a:t>
            </a:r>
            <a:endParaRPr sz="5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1" name="Shape 111"/>
        <p:cNvGrpSpPr/>
        <p:nvPr/>
      </p:nvGrpSpPr>
      <p:grpSpPr>
        <a:xfrm>
          <a:off x="0" y="0"/>
          <a:ext cx="0" cy="0"/>
          <a:chOff x="0" y="0"/>
          <a:chExt cx="0" cy="0"/>
        </a:xfrm>
      </p:grpSpPr>
      <p:sp>
        <p:nvSpPr>
          <p:cNvPr id="112" name="Google Shape;112;p19"/>
          <p:cNvSpPr txBox="1"/>
          <p:nvPr>
            <p:ph idx="1" type="subTitle"/>
          </p:nvPr>
        </p:nvSpPr>
        <p:spPr>
          <a:xfrm>
            <a:off x="265500" y="653700"/>
            <a:ext cx="4045200" cy="3836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chemeClr val="dk1"/>
                </a:solidFill>
              </a:rPr>
              <a:t>Meet J.</a:t>
            </a:r>
            <a:endParaRPr b="1" sz="3000">
              <a:solidFill>
                <a:schemeClr val="dk1"/>
              </a:solidFill>
            </a:endParaRPr>
          </a:p>
          <a:p>
            <a:pPr indent="0" lvl="0" marL="0" rtl="0" algn="l">
              <a:lnSpc>
                <a:spcPct val="115000"/>
              </a:lnSpc>
              <a:spcBef>
                <a:spcPts val="1600"/>
              </a:spcBef>
              <a:spcAft>
                <a:spcPts val="0"/>
              </a:spcAft>
              <a:buNone/>
            </a:pPr>
            <a:r>
              <a:rPr lang="en" sz="1800"/>
              <a:t>J is a Stanford alum who teaches English to Japanese middle schoolers.</a:t>
            </a:r>
            <a:endParaRPr sz="1800"/>
          </a:p>
          <a:p>
            <a:pPr indent="0" lvl="0" marL="0" rtl="0" algn="l">
              <a:lnSpc>
                <a:spcPct val="115000"/>
              </a:lnSpc>
              <a:spcBef>
                <a:spcPts val="1600"/>
              </a:spcBef>
              <a:spcAft>
                <a:spcPts val="0"/>
              </a:spcAft>
              <a:buNone/>
            </a:pPr>
            <a:r>
              <a:rPr lang="en" sz="1800"/>
              <a:t>J spends 1-2 weeks each year solely focused on </a:t>
            </a:r>
            <a:r>
              <a:rPr lang="en" sz="1800"/>
              <a:t>curricular</a:t>
            </a:r>
            <a:r>
              <a:rPr lang="en" sz="1800"/>
              <a:t> design.</a:t>
            </a:r>
            <a:endParaRPr sz="1800"/>
          </a:p>
          <a:p>
            <a:pPr indent="0" lvl="0" marL="0" rtl="0" algn="l">
              <a:lnSpc>
                <a:spcPct val="115000"/>
              </a:lnSpc>
              <a:spcBef>
                <a:spcPts val="1600"/>
              </a:spcBef>
              <a:spcAft>
                <a:spcPts val="1600"/>
              </a:spcAft>
              <a:buNone/>
            </a:pPr>
            <a:r>
              <a:rPr lang="en" sz="1800"/>
              <a:t>How does she feel about that?</a:t>
            </a:r>
            <a:endParaRPr sz="1800"/>
          </a:p>
        </p:txBody>
      </p:sp>
      <p:sp>
        <p:nvSpPr>
          <p:cNvPr id="113" name="Google Shape;113;p19"/>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1200">
              <a:solidFill>
                <a:schemeClr val="lt2"/>
              </a:solidFill>
              <a:latin typeface="Lato"/>
              <a:ea typeface="Lato"/>
              <a:cs typeface="Lato"/>
              <a:sym typeface="Lato"/>
            </a:endParaRPr>
          </a:p>
        </p:txBody>
      </p:sp>
      <p:pic>
        <p:nvPicPr>
          <p:cNvPr id="114" name="Google Shape;114;p19"/>
          <p:cNvPicPr preferRelativeResize="0"/>
          <p:nvPr/>
        </p:nvPicPr>
        <p:blipFill>
          <a:blip r:embed="rId3">
            <a:alphaModFix/>
          </a:blip>
          <a:stretch>
            <a:fillRect/>
          </a:stretch>
        </p:blipFill>
        <p:spPr>
          <a:xfrm>
            <a:off x="4495790" y="-19262"/>
            <a:ext cx="7251511" cy="5182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256200" y="65400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Lesson planning is</a:t>
            </a:r>
            <a:endParaRPr sz="5000"/>
          </a:p>
          <a:p>
            <a:pPr indent="0" lvl="0" marL="0" rtl="0" algn="l">
              <a:spcBef>
                <a:spcPts val="0"/>
              </a:spcBef>
              <a:spcAft>
                <a:spcPts val="0"/>
              </a:spcAft>
              <a:buNone/>
            </a:pPr>
            <a:r>
              <a:rPr lang="en" sz="6300">
                <a:solidFill>
                  <a:schemeClr val="accent5"/>
                </a:solidFill>
              </a:rPr>
              <a:t>time well spent.</a:t>
            </a:r>
            <a:endParaRPr sz="6300">
              <a:solidFill>
                <a:schemeClr val="accent5"/>
              </a:solidFill>
            </a:endParaRPr>
          </a:p>
          <a:p>
            <a:pPr indent="0" lvl="0" marL="0" rtl="0" algn="l">
              <a:spcBef>
                <a:spcPts val="0"/>
              </a:spcBef>
              <a:spcAft>
                <a:spcPts val="0"/>
              </a:spcAft>
              <a:buNone/>
            </a:pPr>
            <a:r>
              <a:t/>
            </a:r>
            <a:endParaRPr sz="2000"/>
          </a:p>
          <a:p>
            <a:pPr indent="0" lvl="0" marL="0" rtl="0" algn="l">
              <a:spcBef>
                <a:spcPts val="0"/>
              </a:spcBef>
              <a:spcAft>
                <a:spcPts val="0"/>
              </a:spcAft>
              <a:buNone/>
            </a:pPr>
            <a:r>
              <a:rPr lang="en" sz="5000"/>
              <a:t>Teachers make good use of existing resources.</a:t>
            </a:r>
            <a:endParaRPr sz="5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3" name="Shape 123"/>
        <p:cNvGrpSpPr/>
        <p:nvPr/>
      </p:nvGrpSpPr>
      <p:grpSpPr>
        <a:xfrm>
          <a:off x="0" y="0"/>
          <a:ext cx="0" cy="0"/>
          <a:chOff x="0" y="0"/>
          <a:chExt cx="0" cy="0"/>
        </a:xfrm>
      </p:grpSpPr>
      <p:sp>
        <p:nvSpPr>
          <p:cNvPr id="124" name="Google Shape;124;p21"/>
          <p:cNvSpPr txBox="1"/>
          <p:nvPr>
            <p:ph idx="4294967295" type="subTitle"/>
          </p:nvPr>
        </p:nvSpPr>
        <p:spPr>
          <a:xfrm>
            <a:off x="303300" y="1127650"/>
            <a:ext cx="8460300" cy="3759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b="1" lang="en" sz="1550">
                <a:latin typeface="Arial"/>
                <a:ea typeface="Arial"/>
                <a:cs typeface="Arial"/>
                <a:sym typeface="Arial"/>
              </a:rPr>
              <a:t>We met</a:t>
            </a:r>
            <a:r>
              <a:rPr lang="en" sz="1550">
                <a:latin typeface="Arial"/>
                <a:ea typeface="Arial"/>
                <a:cs typeface="Arial"/>
                <a:sym typeface="Arial"/>
              </a:rPr>
              <a:t> C, a social sciences teacher who loves incorporating technology into the classroom and who works at a well-funded private school in the bay area.</a:t>
            </a:r>
            <a:endParaRPr sz="1550">
              <a:latin typeface="Arial"/>
              <a:ea typeface="Arial"/>
              <a:cs typeface="Arial"/>
              <a:sym typeface="Arial"/>
            </a:endParaRPr>
          </a:p>
          <a:p>
            <a:pPr indent="0" lvl="0" marL="0" rtl="0" algn="l">
              <a:lnSpc>
                <a:spcPct val="115000"/>
              </a:lnSpc>
              <a:spcBef>
                <a:spcPts val="1600"/>
              </a:spcBef>
              <a:spcAft>
                <a:spcPts val="0"/>
              </a:spcAft>
              <a:buClr>
                <a:schemeClr val="dk2"/>
              </a:buClr>
              <a:buSzPts val="1100"/>
              <a:buFont typeface="Arial"/>
              <a:buNone/>
            </a:pPr>
            <a:r>
              <a:rPr b="1" lang="en" sz="1550">
                <a:latin typeface="Arial"/>
                <a:ea typeface="Arial"/>
                <a:cs typeface="Arial"/>
                <a:sym typeface="Arial"/>
              </a:rPr>
              <a:t>We were surprised</a:t>
            </a:r>
            <a:r>
              <a:rPr lang="en" sz="1550">
                <a:latin typeface="Arial"/>
                <a:ea typeface="Arial"/>
                <a:cs typeface="Arial"/>
                <a:sym typeface="Arial"/>
              </a:rPr>
              <a:t> to hear she has to grade 108 papers in two weeks</a:t>
            </a:r>
            <a:endParaRPr sz="1550">
              <a:latin typeface="Arial"/>
              <a:ea typeface="Arial"/>
              <a:cs typeface="Arial"/>
              <a:sym typeface="Arial"/>
            </a:endParaRPr>
          </a:p>
          <a:p>
            <a:pPr indent="0" lvl="0" marL="0" rtl="0" algn="l">
              <a:lnSpc>
                <a:spcPct val="115000"/>
              </a:lnSpc>
              <a:spcBef>
                <a:spcPts val="1600"/>
              </a:spcBef>
              <a:spcAft>
                <a:spcPts val="0"/>
              </a:spcAft>
              <a:buClr>
                <a:schemeClr val="dk2"/>
              </a:buClr>
              <a:buSzPts val="1100"/>
              <a:buFont typeface="Arial"/>
              <a:buNone/>
            </a:pPr>
            <a:r>
              <a:rPr b="1" lang="en" sz="1550">
                <a:latin typeface="Arial"/>
                <a:ea typeface="Arial"/>
                <a:cs typeface="Arial"/>
                <a:sym typeface="Arial"/>
              </a:rPr>
              <a:t>We wonder</a:t>
            </a:r>
            <a:r>
              <a:rPr lang="en" sz="1550">
                <a:latin typeface="Arial"/>
                <a:ea typeface="Arial"/>
                <a:cs typeface="Arial"/>
                <a:sym typeface="Arial"/>
              </a:rPr>
              <a:t> if this means she is worried that the feedback she is providing is surface level and unable to nurture her students’ growth.</a:t>
            </a:r>
            <a:endParaRPr sz="1550">
              <a:latin typeface="Arial"/>
              <a:ea typeface="Arial"/>
              <a:cs typeface="Arial"/>
              <a:sym typeface="Arial"/>
            </a:endParaRPr>
          </a:p>
          <a:p>
            <a:pPr indent="0" lvl="0" marL="0" rtl="0" algn="l">
              <a:lnSpc>
                <a:spcPct val="115000"/>
              </a:lnSpc>
              <a:spcBef>
                <a:spcPts val="1600"/>
              </a:spcBef>
              <a:spcAft>
                <a:spcPts val="1600"/>
              </a:spcAft>
              <a:buClr>
                <a:schemeClr val="dk2"/>
              </a:buClr>
              <a:buSzPts val="1100"/>
              <a:buFont typeface="Arial"/>
              <a:buNone/>
            </a:pPr>
            <a:r>
              <a:rPr b="1" lang="en" sz="1550">
                <a:latin typeface="Arial"/>
                <a:ea typeface="Arial"/>
                <a:cs typeface="Arial"/>
                <a:sym typeface="Arial"/>
              </a:rPr>
              <a:t>It would be game changing</a:t>
            </a:r>
            <a:r>
              <a:rPr lang="en" sz="1550">
                <a:latin typeface="Arial"/>
                <a:ea typeface="Arial"/>
                <a:cs typeface="Arial"/>
                <a:sym typeface="Arial"/>
              </a:rPr>
              <a:t> if students could get in-depth feedback on their work without it interfering with her other responsibilities as a teacher like designing lesson plans and meeting one-on-one with students.</a:t>
            </a:r>
            <a:endParaRPr sz="2200"/>
          </a:p>
        </p:txBody>
      </p:sp>
      <p:sp>
        <p:nvSpPr>
          <p:cNvPr id="125" name="Google Shape;125;p21"/>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1200">
              <a:solidFill>
                <a:schemeClr val="lt2"/>
              </a:solidFill>
              <a:latin typeface="Lato"/>
              <a:ea typeface="Lato"/>
              <a:cs typeface="Lato"/>
              <a:sym typeface="Lato"/>
            </a:endParaRPr>
          </a:p>
        </p:txBody>
      </p:sp>
      <p:sp>
        <p:nvSpPr>
          <p:cNvPr id="126" name="Google Shape;126;p21"/>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POV #1</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